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4" r:id="rId4"/>
    <p:sldId id="257" r:id="rId5"/>
    <p:sldId id="259" r:id="rId6"/>
    <p:sldId id="262" r:id="rId7"/>
    <p:sldId id="261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7A0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نمط فاتح 1 - تميي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BH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BH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97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BH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8709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BH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8702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BH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552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5056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BH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BH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2989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BH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BH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882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30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4052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BH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4174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BH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954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BH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BH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3/28/2015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57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BH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mrsal.com/post/38375/pierre-de-fermat" TargetMode="External"/><Relationship Id="rId2" Type="http://schemas.openxmlformats.org/officeDocument/2006/relationships/hyperlink" Target="http://en.wikipedia.org/wiki/Fermat's_little_theore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y2l.org/vb/t438133.html" TargetMode="External"/><Relationship Id="rId4" Type="http://schemas.openxmlformats.org/officeDocument/2006/relationships/hyperlink" Target="http://www.almrsal.com/post/3837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600200"/>
            <a:ext cx="8229600" cy="1470025"/>
          </a:xfrm>
        </p:spPr>
        <p:txBody>
          <a:bodyPr/>
          <a:lstStyle/>
          <a:p>
            <a:r>
              <a:rPr lang="en-US" b="1" dirty="0" smtClean="0"/>
              <a:t>Pierre de Fermat</a:t>
            </a:r>
            <a:endParaRPr lang="ar-BH" dirty="0"/>
          </a:p>
        </p:txBody>
      </p:sp>
      <p:pic>
        <p:nvPicPr>
          <p:cNvPr id="14343" name="Picture 7" descr="C:\Users\Administrator\Desktop\170px-Pierre_de_Ferma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3167743"/>
            <a:ext cx="2152650" cy="286702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</p:pic>
      <p:graphicFrame>
        <p:nvGraphicFramePr>
          <p:cNvPr id="1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10678000"/>
              </p:ext>
            </p:extLst>
          </p:nvPr>
        </p:nvGraphicFramePr>
        <p:xfrm>
          <a:off x="457200" y="4267200"/>
          <a:ext cx="4191000" cy="175260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67262"/>
                <a:gridCol w="1923738"/>
              </a:tblGrid>
              <a:tr h="433633"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 smtClean="0"/>
                        <a:t>Fawzia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Hasan</a:t>
                      </a:r>
                      <a:endParaRPr lang="en-US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20105653</a:t>
                      </a:r>
                      <a:endParaRPr lang="en-US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439656"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 smtClean="0"/>
                        <a:t>Hedaya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Rashed</a:t>
                      </a:r>
                      <a:endParaRPr lang="en-US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20102364</a:t>
                      </a:r>
                      <a:endParaRPr lang="en-US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439656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Fatima</a:t>
                      </a:r>
                      <a:r>
                        <a:rPr lang="en-US" b="1" baseline="0" dirty="0" smtClean="0"/>
                        <a:t> Jamal</a:t>
                      </a:r>
                      <a:endParaRPr lang="en-US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20124894</a:t>
                      </a:r>
                      <a:endParaRPr lang="en-US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439656"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 smtClean="0"/>
                        <a:t>Tasneem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Mustarihi</a:t>
                      </a:r>
                      <a:r>
                        <a:rPr lang="en-US" b="1" dirty="0" smtClean="0"/>
                        <a:t> </a:t>
                      </a:r>
                      <a:endParaRPr lang="en-US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20110674</a:t>
                      </a:r>
                      <a:endParaRPr lang="en-US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 rtl="0"/>
            <a:r>
              <a:rPr lang="en-GB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Name :  </a:t>
            </a:r>
            <a:r>
              <a:rPr lang="en-US" dirty="0">
                <a:latin typeface="+mj-lt"/>
                <a:cs typeface="Times New Roman" pitchFamily="18" charset="0"/>
              </a:rPr>
              <a:t>Pierre de Fermat </a:t>
            </a:r>
          </a:p>
          <a:p>
            <a:pPr algn="l" rtl="0"/>
            <a:endParaRPr lang="en-US" dirty="0">
              <a:latin typeface="+mj-lt"/>
              <a:cs typeface="Times New Roman" pitchFamily="18" charset="0"/>
            </a:endParaRPr>
          </a:p>
          <a:p>
            <a:pPr algn="l" rtl="0"/>
            <a:r>
              <a:rPr lang="en-US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Born : </a:t>
            </a:r>
            <a:r>
              <a:rPr lang="en-US" dirty="0">
                <a:latin typeface="+mj-lt"/>
                <a:cs typeface="Times New Roman" pitchFamily="18" charset="0"/>
              </a:rPr>
              <a:t>French on 17 August 1601</a:t>
            </a:r>
          </a:p>
          <a:p>
            <a:pPr algn="l" rtl="0"/>
            <a:endParaRPr lang="en-US" dirty="0">
              <a:latin typeface="+mj-lt"/>
              <a:cs typeface="Times New Roman" pitchFamily="18" charset="0"/>
            </a:endParaRPr>
          </a:p>
          <a:p>
            <a:pPr algn="l" rtl="0"/>
            <a:r>
              <a:rPr lang="en-GB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His work :</a:t>
            </a:r>
          </a:p>
          <a:p>
            <a:pPr algn="l" rtl="0"/>
            <a:r>
              <a:rPr lang="en-US" dirty="0">
                <a:latin typeface="+mj-lt"/>
                <a:cs typeface="Times New Roman" pitchFamily="18" charset="0"/>
              </a:rPr>
              <a:t>Lawyer</a:t>
            </a:r>
          </a:p>
          <a:p>
            <a:pPr algn="l" rtl="0"/>
            <a:r>
              <a:rPr lang="en-US" dirty="0">
                <a:latin typeface="+mj-lt"/>
                <a:cs typeface="Times New Roman" pitchFamily="18" charset="0"/>
              </a:rPr>
              <a:t>Mathematician</a:t>
            </a:r>
          </a:p>
          <a:p>
            <a:pPr algn="l" rtl="0"/>
            <a:endParaRPr lang="en-GB" dirty="0">
              <a:latin typeface="+mj-lt"/>
              <a:cs typeface="Times New Roman" pitchFamily="18" charset="0"/>
            </a:endParaRPr>
          </a:p>
          <a:p>
            <a:pPr algn="l" rtl="0"/>
            <a:r>
              <a:rPr lang="en-US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Achievements:</a:t>
            </a:r>
            <a:endParaRPr lang="en-US" dirty="0">
              <a:latin typeface="+mj-lt"/>
              <a:cs typeface="Times New Roman" pitchFamily="18" charset="0"/>
            </a:endParaRPr>
          </a:p>
          <a:p>
            <a:pPr algn="l" rtl="0"/>
            <a:r>
              <a:rPr lang="en-US" dirty="0">
                <a:latin typeface="+mj-lt"/>
                <a:cs typeface="Times New Roman" pitchFamily="18" charset="0"/>
              </a:rPr>
              <a:t>Credited with founding the modern theory of numbers .</a:t>
            </a:r>
          </a:p>
          <a:p>
            <a:pPr algn="l" rtl="0"/>
            <a:r>
              <a:rPr lang="en-US" dirty="0">
                <a:latin typeface="+mj-lt"/>
                <a:cs typeface="Times New Roman" pitchFamily="18" charset="0"/>
              </a:rPr>
              <a:t>Credited with founding the calculate probabilities independently of Pascal.</a:t>
            </a:r>
          </a:p>
          <a:p>
            <a:pPr algn="l" rtl="0"/>
            <a:r>
              <a:rPr lang="en-US" dirty="0">
                <a:latin typeface="+mj-lt"/>
                <a:cs typeface="Times New Roman" pitchFamily="18" charset="0"/>
              </a:rPr>
              <a:t>discovery of analytic geometry independently of Descartes.</a:t>
            </a:r>
          </a:p>
          <a:p>
            <a:pPr algn="l" rtl="0"/>
            <a:r>
              <a:rPr lang="en-US" dirty="0">
                <a:latin typeface="+mj-lt"/>
                <a:cs typeface="Times New Roman" pitchFamily="18" charset="0"/>
              </a:rPr>
              <a:t>Proved the issue is unresolved in the foundations of analytic geometry and calculus famous and integration known as Fermat's last theorem.</a:t>
            </a:r>
          </a:p>
          <a:p>
            <a:pPr algn="l" rtl="0"/>
            <a:endParaRPr lang="en-GB" dirty="0">
              <a:latin typeface="+mj-lt"/>
              <a:cs typeface="Times New Roman" pitchFamily="18" charset="0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Fermat's information </a:t>
            </a: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xmlns="" val="823931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9600" y="990600"/>
            <a:ext cx="7772400" cy="838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Fermat's Works</a:t>
            </a:r>
            <a:endParaRPr lang="ar-BH" dirty="0"/>
          </a:p>
        </p:txBody>
      </p:sp>
      <p:sp>
        <p:nvSpPr>
          <p:cNvPr id="4" name="مربع نص 3"/>
          <p:cNvSpPr txBox="1"/>
          <p:nvPr/>
        </p:nvSpPr>
        <p:spPr>
          <a:xfrm>
            <a:off x="228600" y="1828800"/>
            <a:ext cx="8534400" cy="48320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lvl="0" indent="-342900" algn="justLow">
              <a:buAutoNum type="arabicParenR"/>
            </a:pPr>
            <a:r>
              <a:rPr lang="en-US" sz="2800" dirty="0">
                <a:latin typeface="+mj-lt"/>
              </a:rPr>
              <a:t>Presented important works in: analytic geometry, , and optics</a:t>
            </a:r>
            <a:r>
              <a:rPr lang="en-US" sz="2800" dirty="0" smtClean="0">
                <a:latin typeface="+mj-lt"/>
              </a:rPr>
              <a:t>. (he develop the </a:t>
            </a:r>
            <a:r>
              <a:rPr lang="en-US" sz="2800" dirty="0"/>
              <a:t>analytic geometry, </a:t>
            </a:r>
            <a:r>
              <a:rPr lang="en-US" sz="2800" dirty="0" smtClean="0"/>
              <a:t>under the name of Geometry, in France language and established at 1673.</a:t>
            </a:r>
            <a:endParaRPr lang="en-US" sz="2800" dirty="0">
              <a:latin typeface="+mj-lt"/>
            </a:endParaRPr>
          </a:p>
          <a:p>
            <a:pPr marL="342900" lvl="0" indent="-342900" algn="justLow">
              <a:buAutoNum type="arabicParenR"/>
            </a:pPr>
            <a:r>
              <a:rPr lang="en-US" sz="2800" dirty="0">
                <a:solidFill>
                  <a:srgbClr val="0070C0"/>
                </a:solidFill>
                <a:latin typeface="+mj-lt"/>
              </a:rPr>
              <a:t>Founding the theory of numbers modern.</a:t>
            </a:r>
          </a:p>
          <a:p>
            <a:pPr marL="342900" lvl="0" indent="-342900" algn="justLow">
              <a:buAutoNum type="arabicParenR"/>
            </a:pPr>
            <a:r>
              <a:rPr lang="en-US" sz="2800" dirty="0">
                <a:latin typeface="+mj-lt"/>
              </a:rPr>
              <a:t>Helped Pascal at 1654 foundations for the basic </a:t>
            </a:r>
            <a:r>
              <a:rPr lang="en-US" sz="2800" dirty="0" smtClean="0">
                <a:latin typeface="+mj-lt"/>
              </a:rPr>
              <a:t>Probability.</a:t>
            </a:r>
            <a:endParaRPr lang="en-US" sz="2800" dirty="0">
              <a:latin typeface="+mj-lt"/>
            </a:endParaRPr>
          </a:p>
          <a:p>
            <a:pPr marL="342900" lvl="0" indent="-342900" algn="justLow">
              <a:buAutoNum type="arabicParenR"/>
            </a:pPr>
            <a:r>
              <a:rPr lang="en-US" sz="2800" dirty="0">
                <a:solidFill>
                  <a:srgbClr val="0070C0"/>
                </a:solidFill>
                <a:latin typeface="+mj-lt"/>
              </a:rPr>
              <a:t>Formulated the law of the shortest times to set the light path between two points, in his explanation about the refraction of light.</a:t>
            </a:r>
          </a:p>
          <a:p>
            <a:pPr marL="342900" lvl="0" indent="-342900" algn="justLow">
              <a:buAutoNum type="arabicParenR"/>
            </a:pPr>
            <a:r>
              <a:rPr lang="en-US" sz="2800" dirty="0">
                <a:latin typeface="+mj-lt"/>
              </a:rPr>
              <a:t>Put the equation for the graph for the Straight-line</a:t>
            </a:r>
            <a:r>
              <a:rPr lang="en-US" sz="2800" dirty="0" smtClean="0">
                <a:latin typeface="+mj-lt"/>
              </a:rPr>
              <a:t>.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9821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77724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</a:rPr>
              <a:t>One of the  his special work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tx1"/>
                </a:solidFill>
              </a:rPr>
              <a:t>Fermat's little theorem says</a:t>
            </a:r>
            <a:endParaRPr lang="ar-BH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7772400" cy="4572000"/>
          </a:xfrm>
          <a:ln>
            <a:noFill/>
          </a:ln>
        </p:spPr>
        <p:txBody>
          <a:bodyPr>
            <a:normAutofit/>
          </a:bodyPr>
          <a:lstStyle/>
          <a:p>
            <a:pPr algn="l" rtl="0"/>
            <a:r>
              <a:rPr lang="en-US" i="1" dirty="0" smtClean="0">
                <a:latin typeface="+mj-lt"/>
              </a:rPr>
              <a:t>p</a:t>
            </a:r>
            <a:r>
              <a:rPr lang="en-US" dirty="0" smtClean="0">
                <a:latin typeface="+mj-lt"/>
              </a:rPr>
              <a:t> is a prime number, then for any integer </a:t>
            </a:r>
            <a:r>
              <a:rPr lang="en-US" i="1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, the number </a:t>
            </a:r>
            <a:r>
              <a:rPr lang="en-US" i="1" dirty="0" smtClean="0">
                <a:latin typeface="+mj-lt"/>
              </a:rPr>
              <a:t>a</a:t>
            </a:r>
            <a:r>
              <a:rPr lang="en-US" baseline="30000" dirty="0" smtClean="0">
                <a:latin typeface="+mj-lt"/>
              </a:rPr>
              <a:t> </a:t>
            </a:r>
            <a:r>
              <a:rPr lang="en-US" i="1" baseline="30000" dirty="0" smtClean="0">
                <a:latin typeface="+mj-lt"/>
              </a:rPr>
              <a:t>p</a:t>
            </a:r>
            <a:r>
              <a:rPr lang="en-US" dirty="0" smtClean="0">
                <a:latin typeface="+mj-lt"/>
              </a:rPr>
              <a:t> − </a:t>
            </a:r>
            <a:r>
              <a:rPr lang="en-US" i="1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 is an integer multiple of </a:t>
            </a:r>
            <a:r>
              <a:rPr lang="en-US" i="1" dirty="0" smtClean="0">
                <a:latin typeface="+mj-lt"/>
              </a:rPr>
              <a:t>p</a:t>
            </a:r>
            <a:r>
              <a:rPr lang="en-US" dirty="0" smtClean="0">
                <a:latin typeface="+mj-lt"/>
              </a:rPr>
              <a:t>, this is expressed as :</a:t>
            </a:r>
          </a:p>
          <a:p>
            <a:pPr algn="l" rtl="0">
              <a:buNone/>
            </a:pPr>
            <a:r>
              <a:rPr lang="en-US" dirty="0" smtClean="0">
                <a:latin typeface="+mj-lt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+mj-lt"/>
              </a:rPr>
              <a:t>a </a:t>
            </a:r>
            <a:r>
              <a:rPr lang="en-US" sz="4000" b="1" baseline="30000" dirty="0" smtClean="0">
                <a:solidFill>
                  <a:srgbClr val="FF0000"/>
                </a:solidFill>
                <a:latin typeface="+mj-lt"/>
              </a:rPr>
              <a:t>P</a:t>
            </a:r>
            <a:r>
              <a:rPr lang="en-US" sz="4000" b="1" dirty="0" smtClean="0">
                <a:solidFill>
                  <a:srgbClr val="FF0000"/>
                </a:solidFill>
                <a:latin typeface="+mj-lt"/>
              </a:rPr>
              <a:t> - a = (mod P)</a:t>
            </a:r>
            <a:endParaRPr lang="en-US" dirty="0" smtClean="0">
              <a:latin typeface="+mj-lt"/>
            </a:endParaRPr>
          </a:p>
          <a:p>
            <a:pPr algn="l" rtl="0"/>
            <a:r>
              <a:rPr lang="en-US" dirty="0" smtClean="0">
                <a:latin typeface="+mj-lt"/>
              </a:rPr>
              <a:t>For example, if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a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 = 2 </a:t>
            </a:r>
            <a:r>
              <a:rPr lang="en-US" dirty="0" smtClean="0">
                <a:latin typeface="+mj-lt"/>
              </a:rPr>
              <a:t>and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p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 = 7</a:t>
            </a:r>
          </a:p>
          <a:p>
            <a:pPr algn="l" rtl="0"/>
            <a:r>
              <a:rPr lang="en-US" dirty="0" smtClean="0">
                <a:latin typeface="+mj-lt"/>
              </a:rPr>
              <a:t>2</a:t>
            </a:r>
            <a:r>
              <a:rPr lang="en-US" baseline="30000" dirty="0" smtClean="0">
                <a:latin typeface="+mj-lt"/>
              </a:rPr>
              <a:t>7</a:t>
            </a:r>
            <a:r>
              <a:rPr lang="en-US" dirty="0" smtClean="0">
                <a:latin typeface="+mj-lt"/>
              </a:rPr>
              <a:t> = 128, and 128 − 2 = 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?</a:t>
            </a:r>
            <a:endParaRPr lang="en-US" b="1" dirty="0" smtClean="0">
              <a:solidFill>
                <a:srgbClr val="FF0000"/>
              </a:solidFill>
              <a:latin typeface="+mj-lt"/>
            </a:endParaRPr>
          </a:p>
          <a:p>
            <a:pPr algn="l" rtl="0"/>
            <a:r>
              <a:rPr lang="en-US" dirty="0" smtClean="0">
                <a:latin typeface="+mj-lt"/>
              </a:rPr>
              <a:t>7 × 18 is an integer multiple of 7.</a:t>
            </a:r>
          </a:p>
          <a:p>
            <a:pPr algn="l" rtl="0"/>
            <a:endParaRPr lang="en-US" dirty="0" smtClean="0">
              <a:latin typeface="+mj-lt"/>
            </a:endParaRPr>
          </a:p>
          <a:p>
            <a:pPr algn="l" rtl="0"/>
            <a:endParaRPr lang="ar-BH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57200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>
                <a:latin typeface="+mj-lt"/>
              </a:rPr>
              <a:t>If </a:t>
            </a:r>
            <a:r>
              <a:rPr lang="en-US" i="1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 is not divisible by </a:t>
            </a:r>
            <a:r>
              <a:rPr lang="en-US" i="1" dirty="0" smtClean="0">
                <a:latin typeface="+mj-lt"/>
              </a:rPr>
              <a:t>p, </a:t>
            </a:r>
            <a:r>
              <a:rPr lang="en-US" b="1" i="1" dirty="0" smtClean="0">
                <a:solidFill>
                  <a:srgbClr val="FF0000"/>
                </a:solidFill>
                <a:latin typeface="+mj-lt"/>
              </a:rPr>
              <a:t>then</a:t>
            </a:r>
          </a:p>
          <a:p>
            <a:pPr algn="l" rtl="0"/>
            <a:r>
              <a:rPr lang="en-US" i="1" dirty="0" smtClean="0">
                <a:latin typeface="+mj-lt"/>
              </a:rPr>
              <a:t>a</a:t>
            </a:r>
            <a:r>
              <a:rPr lang="en-US" baseline="30000" dirty="0" smtClean="0">
                <a:latin typeface="+mj-lt"/>
              </a:rPr>
              <a:t> </a:t>
            </a:r>
            <a:r>
              <a:rPr lang="en-US" i="1" baseline="30000" dirty="0" smtClean="0">
                <a:latin typeface="+mj-lt"/>
              </a:rPr>
              <a:t>p</a:t>
            </a:r>
            <a:r>
              <a:rPr lang="en-US" baseline="30000" dirty="0" smtClean="0">
                <a:latin typeface="+mj-lt"/>
              </a:rPr>
              <a:t> − 1</a:t>
            </a:r>
            <a:r>
              <a:rPr lang="en-US" dirty="0" smtClean="0">
                <a:latin typeface="+mj-lt"/>
              </a:rPr>
              <a:t> − 1 is an integer multiple of </a:t>
            </a:r>
            <a:r>
              <a:rPr lang="en-US" i="1" dirty="0" smtClean="0">
                <a:latin typeface="+mj-lt"/>
              </a:rPr>
              <a:t>p, expressed as:</a:t>
            </a:r>
          </a:p>
          <a:p>
            <a:pPr algn="l" rtl="0">
              <a:buNone/>
            </a:pPr>
            <a:r>
              <a:rPr lang="en-US" sz="4400" b="1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4000" b="1" i="1" dirty="0" smtClean="0">
                <a:solidFill>
                  <a:srgbClr val="FF0000"/>
                </a:solidFill>
                <a:latin typeface="+mj-lt"/>
              </a:rPr>
              <a:t>a</a:t>
            </a:r>
            <a:r>
              <a:rPr lang="en-US" sz="4000" b="1" baseline="30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4000" b="1" i="1" baseline="30000" dirty="0" smtClean="0">
                <a:solidFill>
                  <a:srgbClr val="FF0000"/>
                </a:solidFill>
                <a:latin typeface="+mj-lt"/>
              </a:rPr>
              <a:t>p</a:t>
            </a:r>
            <a:r>
              <a:rPr lang="en-US" sz="4000" b="1" baseline="30000" dirty="0" smtClean="0">
                <a:solidFill>
                  <a:srgbClr val="FF0000"/>
                </a:solidFill>
                <a:latin typeface="+mj-lt"/>
              </a:rPr>
              <a:t> − 1</a:t>
            </a:r>
            <a:r>
              <a:rPr lang="en-US" sz="4000" b="1" dirty="0" smtClean="0">
                <a:solidFill>
                  <a:srgbClr val="FF0000"/>
                </a:solidFill>
                <a:latin typeface="+mj-lt"/>
              </a:rPr>
              <a:t> − 1= (mod P)</a:t>
            </a:r>
            <a:endParaRPr lang="en-US" sz="4400" b="1" i="1" dirty="0" smtClean="0">
              <a:solidFill>
                <a:srgbClr val="FF0000"/>
              </a:solidFill>
              <a:latin typeface="+mj-lt"/>
            </a:endParaRPr>
          </a:p>
          <a:p>
            <a:pPr algn="l" rtl="0">
              <a:buNone/>
            </a:pPr>
            <a:endParaRPr lang="en-US" dirty="0" smtClean="0">
              <a:latin typeface="+mj-lt"/>
            </a:endParaRPr>
          </a:p>
          <a:p>
            <a:pPr algn="l" rtl="0"/>
            <a:r>
              <a:rPr lang="en-US" dirty="0" smtClean="0">
                <a:latin typeface="+mj-lt"/>
              </a:rPr>
              <a:t>For example, if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a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 = 2 </a:t>
            </a:r>
            <a:r>
              <a:rPr lang="en-US" dirty="0" smtClean="0">
                <a:latin typeface="+mj-lt"/>
              </a:rPr>
              <a:t>and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p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 = 7</a:t>
            </a:r>
          </a:p>
          <a:p>
            <a:pPr algn="l" rtl="0"/>
            <a:r>
              <a:rPr lang="en-US" dirty="0" smtClean="0">
                <a:latin typeface="+mj-lt"/>
              </a:rPr>
              <a:t>then 2</a:t>
            </a:r>
            <a:r>
              <a:rPr lang="en-US" baseline="30000" dirty="0" smtClean="0">
                <a:latin typeface="+mj-lt"/>
              </a:rPr>
              <a:t>6</a:t>
            </a:r>
            <a:r>
              <a:rPr lang="en-US" dirty="0" smtClean="0">
                <a:latin typeface="+mj-lt"/>
              </a:rPr>
              <a:t> = 64 and 64 − 1 = 63</a:t>
            </a:r>
          </a:p>
          <a:p>
            <a:pPr algn="l" rtl="0"/>
            <a:r>
              <a:rPr lang="en-US" dirty="0" smtClean="0">
                <a:latin typeface="+mj-lt"/>
              </a:rPr>
              <a:t>is a multiple of 7</a:t>
            </a:r>
            <a:endParaRPr lang="ar-BH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pPr rtl="0"/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Exercise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pPr algn="l" rtl="0"/>
            <a:r>
              <a:rPr lang="en-US" b="1" dirty="0" smtClean="0"/>
              <a:t>a= 12, p=3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pPr rtl="0"/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Exercise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pPr algn="l" rtl="0"/>
            <a:r>
              <a:rPr lang="en-US" b="1" dirty="0" smtClean="0"/>
              <a:t>a= 5, p=11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943" y="2332037"/>
            <a:ext cx="8229600" cy="4525963"/>
          </a:xfrm>
        </p:spPr>
        <p:txBody>
          <a:bodyPr>
            <a:normAutofit/>
          </a:bodyPr>
          <a:lstStyle/>
          <a:p>
            <a:pPr marL="457200" indent="-457200" algn="l" rtl="0">
              <a:buAutoNum type="arabicParenR"/>
            </a:pPr>
            <a:r>
              <a:rPr lang="en-US" sz="2000" dirty="0" smtClean="0">
                <a:latin typeface="+mj-lt"/>
                <a:hlinkClick r:id="rId2"/>
              </a:rPr>
              <a:t>http://en.wikipedia.org/wiki/Fermat's_little_theorem</a:t>
            </a:r>
            <a:r>
              <a:rPr lang="en-US" sz="2000" dirty="0" smtClean="0">
                <a:latin typeface="+mj-lt"/>
              </a:rPr>
              <a:t> </a:t>
            </a:r>
            <a:r>
              <a:rPr lang="ar-BH" sz="2000" dirty="0" smtClean="0">
                <a:latin typeface="+mj-lt"/>
              </a:rPr>
              <a:t>نظرية فيرما الصغرى </a:t>
            </a:r>
            <a:r>
              <a:rPr lang="en-US" sz="2000" dirty="0" smtClean="0">
                <a:latin typeface="+mj-lt"/>
              </a:rPr>
              <a:t>/Taken in: 22-3-2015</a:t>
            </a:r>
          </a:p>
          <a:p>
            <a:pPr marL="457200" indent="-457200" algn="l" rtl="0">
              <a:buAutoNum type="arabicParenR"/>
            </a:pPr>
            <a:r>
              <a:rPr lang="en-GB" sz="2000" dirty="0" err="1" smtClean="0">
                <a:latin typeface="+mj-lt"/>
              </a:rPr>
              <a:t>Almrsal</a:t>
            </a:r>
            <a:r>
              <a:rPr lang="en-GB" sz="2000" dirty="0" smtClean="0">
                <a:latin typeface="+mj-lt"/>
              </a:rPr>
              <a:t>/ taken in: 23.3.2015/ </a:t>
            </a:r>
            <a:r>
              <a:rPr lang="en-GB" sz="2000" dirty="0" smtClean="0">
                <a:latin typeface="+mj-lt"/>
                <a:hlinkClick r:id="rId3"/>
              </a:rPr>
              <a:t>http://www.almrsal.com/post/38375/pierre-de-fermat</a:t>
            </a:r>
            <a:endParaRPr lang="en-GB" sz="2000" dirty="0" smtClean="0">
              <a:latin typeface="+mj-lt"/>
            </a:endParaRPr>
          </a:p>
          <a:p>
            <a:pPr marL="457200" indent="-457200" algn="l" rtl="0">
              <a:buAutoNum type="arabicParenR"/>
            </a:pPr>
            <a:r>
              <a:rPr lang="en-GB" sz="2000" dirty="0" err="1" smtClean="0">
                <a:latin typeface="+mj-lt"/>
              </a:rPr>
              <a:t>Almrsal</a:t>
            </a:r>
            <a:r>
              <a:rPr lang="en-GB" sz="2000" dirty="0" smtClean="0">
                <a:latin typeface="+mj-lt"/>
              </a:rPr>
              <a:t>/ </a:t>
            </a:r>
            <a:r>
              <a:rPr lang="ar-BH" sz="2000" dirty="0" smtClean="0">
                <a:latin typeface="+mj-lt"/>
              </a:rPr>
              <a:t>عمال وسيرة العالم بيير دي فيرما/ </a:t>
            </a:r>
            <a:r>
              <a:rPr lang="en-GB" sz="2000" dirty="0" smtClean="0">
                <a:latin typeface="+mj-lt"/>
              </a:rPr>
              <a:t>written by: </a:t>
            </a:r>
            <a:r>
              <a:rPr lang="en-GB" sz="2000" dirty="0" err="1" smtClean="0">
                <a:latin typeface="+mj-lt"/>
              </a:rPr>
              <a:t>Asma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Saad</a:t>
            </a:r>
            <a:r>
              <a:rPr lang="en-GB" sz="2000" dirty="0" smtClean="0">
                <a:latin typeface="+mj-lt"/>
              </a:rPr>
              <a:t> Al-</a:t>
            </a:r>
            <a:r>
              <a:rPr lang="en-GB" sz="2000" dirty="0" err="1" smtClean="0">
                <a:latin typeface="+mj-lt"/>
              </a:rPr>
              <a:t>deen</a:t>
            </a:r>
            <a:r>
              <a:rPr lang="en-GB" sz="2000" dirty="0" smtClean="0">
                <a:latin typeface="+mj-lt"/>
              </a:rPr>
              <a:t>/ written in: 18.8.2013/ taken in: 23.3.2015 </a:t>
            </a:r>
            <a:r>
              <a:rPr lang="en-GB" sz="2000" dirty="0" smtClean="0">
                <a:latin typeface="+mj-lt"/>
                <a:hlinkClick r:id="rId4"/>
              </a:rPr>
              <a:t>http://www.almrsal.com/post/38375</a:t>
            </a:r>
            <a:endParaRPr lang="en-GB" sz="2000" dirty="0" smtClean="0">
              <a:latin typeface="+mj-lt"/>
            </a:endParaRPr>
          </a:p>
          <a:p>
            <a:pPr marL="457200" indent="-457200" algn="l" rtl="0">
              <a:buAutoNum type="arabicParenR"/>
            </a:pPr>
            <a:r>
              <a:rPr lang="en-GB" sz="2000" dirty="0" smtClean="0">
                <a:latin typeface="+mj-lt"/>
                <a:hlinkClick r:id="rId5"/>
              </a:rPr>
              <a:t>http://www.ly2l.org/vb/t438133.html</a:t>
            </a:r>
            <a:endParaRPr lang="en-GB" sz="2000" dirty="0" smtClean="0">
              <a:latin typeface="+mj-lt"/>
            </a:endParaRPr>
          </a:p>
          <a:p>
            <a:pPr marL="457200" indent="-457200" algn="l" rtl="0">
              <a:buAutoNum type="arabicParenR"/>
            </a:pPr>
            <a:endParaRPr lang="en-GB" sz="2000" dirty="0" smtClean="0">
              <a:latin typeface="+mj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6943" y="1164772"/>
            <a:ext cx="7772400" cy="838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Reference</a:t>
            </a:r>
            <a:endParaRPr lang="ar-BH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377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نسق Office</vt:lpstr>
      <vt:lpstr>Pierre de Fermat</vt:lpstr>
      <vt:lpstr>Fermat's information </vt:lpstr>
      <vt:lpstr>Slide 3</vt:lpstr>
      <vt:lpstr>One of the  his special work  Fermat's little theorem says</vt:lpstr>
      <vt:lpstr>Slide 5</vt:lpstr>
      <vt:lpstr>Exercise</vt:lpstr>
      <vt:lpstr>Exercise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Fermat</dc:title>
  <dc:creator>Administrator</dc:creator>
  <cp:lastModifiedBy>Administrator</cp:lastModifiedBy>
  <cp:revision>39</cp:revision>
  <dcterms:created xsi:type="dcterms:W3CDTF">2006-08-16T00:00:00Z</dcterms:created>
  <dcterms:modified xsi:type="dcterms:W3CDTF">2015-03-28T13:18:10Z</dcterms:modified>
</cp:coreProperties>
</file>