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834" r:id="rId2"/>
  </p:sldMasterIdLst>
  <p:notesMasterIdLst>
    <p:notesMasterId r:id="rId14"/>
  </p:notesMasterIdLst>
  <p:sldIdLst>
    <p:sldId id="256" r:id="rId3"/>
    <p:sldId id="257" r:id="rId4"/>
    <p:sldId id="260" r:id="rId5"/>
    <p:sldId id="261" r:id="rId6"/>
    <p:sldId id="265" r:id="rId7"/>
    <p:sldId id="271" r:id="rId8"/>
    <p:sldId id="272" r:id="rId9"/>
    <p:sldId id="273" r:id="rId10"/>
    <p:sldId id="274" r:id="rId11"/>
    <p:sldId id="275" r:id="rId12"/>
    <p:sldId id="258" r:id="rId13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96" autoAdjust="0"/>
    <p:restoredTop sz="90747" autoAdjust="0"/>
  </p:normalViewPr>
  <p:slideViewPr>
    <p:cSldViewPr snapToGrid="0">
      <p:cViewPr>
        <p:scale>
          <a:sx n="70" d="100"/>
          <a:sy n="70" d="100"/>
        </p:scale>
        <p:origin x="-8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C9E9E-9606-4588-87CE-F3543B9C9F01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</dgm:pt>
    <dgm:pt modelId="{813F38BD-974A-42FB-A917-992D46C2C270}">
      <dgm:prSet phldrT="[Text]" custT="1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400" dirty="0" smtClean="0">
              <a:solidFill>
                <a:sysClr val="windowText" lastClr="000000"/>
              </a:solidFill>
            </a:rPr>
            <a:t>submitted the first rigorous proof of the fundamental theorem of algebra</a:t>
          </a:r>
          <a:endParaRPr lang="ar-BH" sz="2400" dirty="0">
            <a:solidFill>
              <a:sysClr val="windowText" lastClr="000000"/>
            </a:solidFill>
          </a:endParaRPr>
        </a:p>
      </dgm:t>
    </dgm:pt>
    <dgm:pt modelId="{B459B102-2DDA-402B-A3AB-5984BDBC7B1C}" type="parTrans" cxnId="{664638A1-49E4-4685-BDF8-4DD5F70F07CB}">
      <dgm:prSet/>
      <dgm:spPr/>
      <dgm:t>
        <a:bodyPr/>
        <a:lstStyle/>
        <a:p>
          <a:pPr rtl="1"/>
          <a:endParaRPr lang="ar-BH"/>
        </a:p>
      </dgm:t>
    </dgm:pt>
    <dgm:pt modelId="{0A58E358-B6A5-4839-9E3B-47EDDBF9C9B1}" type="sibTrans" cxnId="{664638A1-49E4-4685-BDF8-4DD5F70F07CB}">
      <dgm:prSet/>
      <dgm:spPr/>
      <dgm:t>
        <a:bodyPr/>
        <a:lstStyle/>
        <a:p>
          <a:pPr rtl="1"/>
          <a:endParaRPr lang="ar-BH"/>
        </a:p>
      </dgm:t>
    </dgm:pt>
    <dgm:pt modelId="{E92A6EA2-8E53-41E3-8DF3-C4CE09B5C095}">
      <dgm:prSet phldrT="[Text]" custT="1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 rtl="0"/>
          <a:r>
            <a:rPr lang="en-US" sz="2400" dirty="0" smtClean="0">
              <a:solidFill>
                <a:sysClr val="windowText" lastClr="000000"/>
              </a:solidFill>
            </a:rPr>
            <a:t>contribution to number theory</a:t>
          </a:r>
          <a:endParaRPr lang="ar-BH" sz="2400" dirty="0">
            <a:solidFill>
              <a:sysClr val="windowText" lastClr="000000"/>
            </a:solidFill>
          </a:endParaRPr>
        </a:p>
      </dgm:t>
    </dgm:pt>
    <dgm:pt modelId="{84A7DEBD-FC41-49BF-97DA-C19EFD052ACF}" type="parTrans" cxnId="{302A91DC-094B-47A6-92E4-4AC7D826EDF2}">
      <dgm:prSet/>
      <dgm:spPr/>
      <dgm:t>
        <a:bodyPr/>
        <a:lstStyle/>
        <a:p>
          <a:pPr rtl="1"/>
          <a:endParaRPr lang="ar-BH"/>
        </a:p>
      </dgm:t>
    </dgm:pt>
    <dgm:pt modelId="{4C6C5F95-C4AC-4502-8DD8-D0FD4D1254FD}" type="sibTrans" cxnId="{302A91DC-094B-47A6-92E4-4AC7D826EDF2}">
      <dgm:prSet/>
      <dgm:spPr/>
      <dgm:t>
        <a:bodyPr/>
        <a:lstStyle/>
        <a:p>
          <a:pPr rtl="1"/>
          <a:endParaRPr lang="ar-BH"/>
        </a:p>
      </dgm:t>
    </dgm:pt>
    <dgm:pt modelId="{FD3157F4-7650-43F3-A12E-B7B803D87B4B}">
      <dgm:prSet phldrT="[Text]" custT="1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 rtl="0"/>
          <a:r>
            <a:rPr lang="en-US" sz="2400" dirty="0" smtClean="0">
              <a:solidFill>
                <a:sysClr val="windowText" lastClr="000000"/>
              </a:solidFill>
            </a:rPr>
            <a:t>discover polygon with 17 sides could be drawn with only a strait edge and compass</a:t>
          </a:r>
          <a:endParaRPr lang="ar-BH" sz="2400" dirty="0">
            <a:solidFill>
              <a:sysClr val="windowText" lastClr="000000"/>
            </a:solidFill>
          </a:endParaRPr>
        </a:p>
      </dgm:t>
    </dgm:pt>
    <dgm:pt modelId="{1EC0FCBD-B139-4D5E-A2DF-4F29C63B4380}" type="parTrans" cxnId="{643694A6-BB6A-4ED4-893F-F5B49D19AF4C}">
      <dgm:prSet/>
      <dgm:spPr/>
      <dgm:t>
        <a:bodyPr/>
        <a:lstStyle/>
        <a:p>
          <a:pPr rtl="1"/>
          <a:endParaRPr lang="ar-BH"/>
        </a:p>
      </dgm:t>
    </dgm:pt>
    <dgm:pt modelId="{4877BA01-CAB5-469C-9993-92DC7CB09740}" type="sibTrans" cxnId="{643694A6-BB6A-4ED4-893F-F5B49D19AF4C}">
      <dgm:prSet/>
      <dgm:spPr/>
      <dgm:t>
        <a:bodyPr/>
        <a:lstStyle/>
        <a:p>
          <a:pPr rtl="1"/>
          <a:endParaRPr lang="ar-BH"/>
        </a:p>
      </dgm:t>
    </dgm:pt>
    <dgm:pt modelId="{EADD18D5-13D8-4C20-90AA-6E1A2C5A70CA}">
      <dgm:prSet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solidFill>
                <a:sysClr val="windowText" lastClr="000000"/>
              </a:solidFill>
            </a:rPr>
            <a:t>calculate the paths of planets with a minimum of known data</a:t>
          </a:r>
          <a:endParaRPr lang="ar-BH" dirty="0"/>
        </a:p>
      </dgm:t>
    </dgm:pt>
    <dgm:pt modelId="{60C1FE04-8D40-4956-B61B-9970A7CB3E3A}" type="parTrans" cxnId="{2FA61C38-8ED1-4C8E-8BAE-6A47C82BF255}">
      <dgm:prSet/>
      <dgm:spPr/>
      <dgm:t>
        <a:bodyPr/>
        <a:lstStyle/>
        <a:p>
          <a:pPr rtl="1"/>
          <a:endParaRPr lang="ar-BH"/>
        </a:p>
      </dgm:t>
    </dgm:pt>
    <dgm:pt modelId="{032CE73A-FBD8-4996-8693-7BC857D5ED8A}" type="sibTrans" cxnId="{2FA61C38-8ED1-4C8E-8BAE-6A47C82BF255}">
      <dgm:prSet/>
      <dgm:spPr/>
      <dgm:t>
        <a:bodyPr/>
        <a:lstStyle/>
        <a:p>
          <a:pPr rtl="1"/>
          <a:endParaRPr lang="ar-BH"/>
        </a:p>
      </dgm:t>
    </dgm:pt>
    <dgm:pt modelId="{0D1DC264-EBD1-4F12-A475-43DFEE4D874C}">
      <dgm:prSet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1"/>
          <a:r>
            <a:rPr lang="en-US" dirty="0" smtClean="0">
              <a:solidFill>
                <a:sysClr val="windowText" lastClr="000000"/>
              </a:solidFill>
            </a:rPr>
            <a:t>invent the telegraph  </a:t>
          </a:r>
          <a:endParaRPr lang="ar-BH" dirty="0"/>
        </a:p>
      </dgm:t>
    </dgm:pt>
    <dgm:pt modelId="{6308EED9-E3F1-49CA-A2FC-E36EFDF1C932}" type="parTrans" cxnId="{01E0B92A-37D1-4F5D-829C-35B87E21B7C2}">
      <dgm:prSet/>
      <dgm:spPr/>
      <dgm:t>
        <a:bodyPr/>
        <a:lstStyle/>
        <a:p>
          <a:pPr rtl="1"/>
          <a:endParaRPr lang="ar-BH"/>
        </a:p>
      </dgm:t>
    </dgm:pt>
    <dgm:pt modelId="{6393DCB8-1708-4107-9529-9D85F60FD7F2}" type="sibTrans" cxnId="{01E0B92A-37D1-4F5D-829C-35B87E21B7C2}">
      <dgm:prSet/>
      <dgm:spPr/>
      <dgm:t>
        <a:bodyPr/>
        <a:lstStyle/>
        <a:p>
          <a:pPr rtl="1"/>
          <a:endParaRPr lang="ar-BH"/>
        </a:p>
      </dgm:t>
    </dgm:pt>
    <dgm:pt modelId="{59489616-2FB9-4A02-BD68-85120D6287A5}" type="pres">
      <dgm:prSet presAssocID="{E31C9E9E-9606-4588-87CE-F3543B9C9F01}" presName="linearFlow" presStyleCnt="0">
        <dgm:presLayoutVars>
          <dgm:dir/>
          <dgm:resizeHandles val="exact"/>
        </dgm:presLayoutVars>
      </dgm:prSet>
      <dgm:spPr/>
    </dgm:pt>
    <dgm:pt modelId="{90732524-BF50-4003-B5D1-68FA4790A4F3}" type="pres">
      <dgm:prSet presAssocID="{813F38BD-974A-42FB-A917-992D46C2C270}" presName="composite" presStyleCnt="0"/>
      <dgm:spPr/>
    </dgm:pt>
    <dgm:pt modelId="{735019B9-0AAB-4394-ABDC-7EF3A1638CCE}" type="pres">
      <dgm:prSet presAssocID="{813F38BD-974A-42FB-A917-992D46C2C270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831C0D-9685-4372-857F-8251A2614C88}" type="pres">
      <dgm:prSet presAssocID="{813F38BD-974A-42FB-A917-992D46C2C27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1DE9495-239F-4674-B1B7-0924D41FA30A}" type="pres">
      <dgm:prSet presAssocID="{0A58E358-B6A5-4839-9E3B-47EDDBF9C9B1}" presName="spacing" presStyleCnt="0"/>
      <dgm:spPr/>
    </dgm:pt>
    <dgm:pt modelId="{9FCE1496-B0B2-420A-ADED-DA87A3026650}" type="pres">
      <dgm:prSet presAssocID="{E92A6EA2-8E53-41E3-8DF3-C4CE09B5C095}" presName="composite" presStyleCnt="0"/>
      <dgm:spPr/>
    </dgm:pt>
    <dgm:pt modelId="{54926C85-7906-45E4-BAA5-6F2A2B3C827F}" type="pres">
      <dgm:prSet presAssocID="{E92A6EA2-8E53-41E3-8DF3-C4CE09B5C095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0823DA-6FBD-4B37-9B27-95D4C8DE393B}" type="pres">
      <dgm:prSet presAssocID="{E92A6EA2-8E53-41E3-8DF3-C4CE09B5C09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44B7192-828E-4607-9EBA-3CF4743657B0}" type="pres">
      <dgm:prSet presAssocID="{4C6C5F95-C4AC-4502-8DD8-D0FD4D1254FD}" presName="spacing" presStyleCnt="0"/>
      <dgm:spPr/>
    </dgm:pt>
    <dgm:pt modelId="{D25AD284-828F-48DA-85FF-B969E84E2828}" type="pres">
      <dgm:prSet presAssocID="{FD3157F4-7650-43F3-A12E-B7B803D87B4B}" presName="composite" presStyleCnt="0"/>
      <dgm:spPr/>
    </dgm:pt>
    <dgm:pt modelId="{2A9A68C5-FF61-4C96-B76B-77C869CC8F92}" type="pres">
      <dgm:prSet presAssocID="{FD3157F4-7650-43F3-A12E-B7B803D87B4B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37CB5C-8999-4C2C-A3EA-708D3CB9C071}" type="pres">
      <dgm:prSet presAssocID="{FD3157F4-7650-43F3-A12E-B7B803D87B4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AD35350-B558-47D9-9035-405391A578FC}" type="pres">
      <dgm:prSet presAssocID="{4877BA01-CAB5-469C-9993-92DC7CB09740}" presName="spacing" presStyleCnt="0"/>
      <dgm:spPr/>
    </dgm:pt>
    <dgm:pt modelId="{2C91B715-B431-4DDD-A59F-D3CF2A6F0D4B}" type="pres">
      <dgm:prSet presAssocID="{EADD18D5-13D8-4C20-90AA-6E1A2C5A70CA}" presName="composite" presStyleCnt="0"/>
      <dgm:spPr/>
    </dgm:pt>
    <dgm:pt modelId="{CB302B14-2773-4E51-8127-4B1A9F94C3C0}" type="pres">
      <dgm:prSet presAssocID="{EADD18D5-13D8-4C20-90AA-6E1A2C5A70CA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443C90B-278D-4199-AF01-E5A8421BFCD0}" type="pres">
      <dgm:prSet presAssocID="{EADD18D5-13D8-4C20-90AA-6E1A2C5A70C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110B1D2-0BB5-47D3-A8F8-307CFC9BAA1D}" type="pres">
      <dgm:prSet presAssocID="{032CE73A-FBD8-4996-8693-7BC857D5ED8A}" presName="spacing" presStyleCnt="0"/>
      <dgm:spPr/>
    </dgm:pt>
    <dgm:pt modelId="{061A26EE-6386-4045-8C27-2ACDEBA10B7C}" type="pres">
      <dgm:prSet presAssocID="{0D1DC264-EBD1-4F12-A475-43DFEE4D874C}" presName="composite" presStyleCnt="0"/>
      <dgm:spPr/>
    </dgm:pt>
    <dgm:pt modelId="{212B1AD1-AD73-44FE-90CB-0B29FC9A74CA}" type="pres">
      <dgm:prSet presAssocID="{0D1DC264-EBD1-4F12-A475-43DFEE4D874C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9B5DE94-708C-49C7-9F15-D74DB53D0C7D}" type="pres">
      <dgm:prSet presAssocID="{0D1DC264-EBD1-4F12-A475-43DFEE4D874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643694A6-BB6A-4ED4-893F-F5B49D19AF4C}" srcId="{E31C9E9E-9606-4588-87CE-F3543B9C9F01}" destId="{FD3157F4-7650-43F3-A12E-B7B803D87B4B}" srcOrd="2" destOrd="0" parTransId="{1EC0FCBD-B139-4D5E-A2DF-4F29C63B4380}" sibTransId="{4877BA01-CAB5-469C-9993-92DC7CB09740}"/>
    <dgm:cxn modelId="{A4F062C6-B36C-4E5C-9BEC-D14746BD6921}" type="presOf" srcId="{E31C9E9E-9606-4588-87CE-F3543B9C9F01}" destId="{59489616-2FB9-4A02-BD68-85120D6287A5}" srcOrd="0" destOrd="0" presId="urn:microsoft.com/office/officeart/2005/8/layout/vList3#9"/>
    <dgm:cxn modelId="{CCD36352-B31B-4D58-952F-DFE61ED96875}" type="presOf" srcId="{EADD18D5-13D8-4C20-90AA-6E1A2C5A70CA}" destId="{2443C90B-278D-4199-AF01-E5A8421BFCD0}" srcOrd="0" destOrd="0" presId="urn:microsoft.com/office/officeart/2005/8/layout/vList3#9"/>
    <dgm:cxn modelId="{A88E8C96-B2D8-4AE6-92D0-6EBF0CA2EEF0}" type="presOf" srcId="{FD3157F4-7650-43F3-A12E-B7B803D87B4B}" destId="{3237CB5C-8999-4C2C-A3EA-708D3CB9C071}" srcOrd="0" destOrd="0" presId="urn:microsoft.com/office/officeart/2005/8/layout/vList3#9"/>
    <dgm:cxn modelId="{7FA01474-2E60-4CF8-870E-36C9C03ADAB0}" type="presOf" srcId="{813F38BD-974A-42FB-A917-992D46C2C270}" destId="{72831C0D-9685-4372-857F-8251A2614C88}" srcOrd="0" destOrd="0" presId="urn:microsoft.com/office/officeart/2005/8/layout/vList3#9"/>
    <dgm:cxn modelId="{302A91DC-094B-47A6-92E4-4AC7D826EDF2}" srcId="{E31C9E9E-9606-4588-87CE-F3543B9C9F01}" destId="{E92A6EA2-8E53-41E3-8DF3-C4CE09B5C095}" srcOrd="1" destOrd="0" parTransId="{84A7DEBD-FC41-49BF-97DA-C19EFD052ACF}" sibTransId="{4C6C5F95-C4AC-4502-8DD8-D0FD4D1254FD}"/>
    <dgm:cxn modelId="{2FA61C38-8ED1-4C8E-8BAE-6A47C82BF255}" srcId="{E31C9E9E-9606-4588-87CE-F3543B9C9F01}" destId="{EADD18D5-13D8-4C20-90AA-6E1A2C5A70CA}" srcOrd="3" destOrd="0" parTransId="{60C1FE04-8D40-4956-B61B-9970A7CB3E3A}" sibTransId="{032CE73A-FBD8-4996-8693-7BC857D5ED8A}"/>
    <dgm:cxn modelId="{664638A1-49E4-4685-BDF8-4DD5F70F07CB}" srcId="{E31C9E9E-9606-4588-87CE-F3543B9C9F01}" destId="{813F38BD-974A-42FB-A917-992D46C2C270}" srcOrd="0" destOrd="0" parTransId="{B459B102-2DDA-402B-A3AB-5984BDBC7B1C}" sibTransId="{0A58E358-B6A5-4839-9E3B-47EDDBF9C9B1}"/>
    <dgm:cxn modelId="{B43A410B-8295-4274-9040-55848D333052}" type="presOf" srcId="{E92A6EA2-8E53-41E3-8DF3-C4CE09B5C095}" destId="{A80823DA-6FBD-4B37-9B27-95D4C8DE393B}" srcOrd="0" destOrd="0" presId="urn:microsoft.com/office/officeart/2005/8/layout/vList3#9"/>
    <dgm:cxn modelId="{A7842D30-61B4-4CC8-9B56-567D8CD0093A}" type="presOf" srcId="{0D1DC264-EBD1-4F12-A475-43DFEE4D874C}" destId="{49B5DE94-708C-49C7-9F15-D74DB53D0C7D}" srcOrd="0" destOrd="0" presId="urn:microsoft.com/office/officeart/2005/8/layout/vList3#9"/>
    <dgm:cxn modelId="{01E0B92A-37D1-4F5D-829C-35B87E21B7C2}" srcId="{E31C9E9E-9606-4588-87CE-F3543B9C9F01}" destId="{0D1DC264-EBD1-4F12-A475-43DFEE4D874C}" srcOrd="4" destOrd="0" parTransId="{6308EED9-E3F1-49CA-A2FC-E36EFDF1C932}" sibTransId="{6393DCB8-1708-4107-9529-9D85F60FD7F2}"/>
    <dgm:cxn modelId="{66479EFE-8C3C-4B73-A937-EF06F7D33B97}" type="presParOf" srcId="{59489616-2FB9-4A02-BD68-85120D6287A5}" destId="{90732524-BF50-4003-B5D1-68FA4790A4F3}" srcOrd="0" destOrd="0" presId="urn:microsoft.com/office/officeart/2005/8/layout/vList3#9"/>
    <dgm:cxn modelId="{7C22D26F-F31C-4377-8013-F2DBB759CFFA}" type="presParOf" srcId="{90732524-BF50-4003-B5D1-68FA4790A4F3}" destId="{735019B9-0AAB-4394-ABDC-7EF3A1638CCE}" srcOrd="0" destOrd="0" presId="urn:microsoft.com/office/officeart/2005/8/layout/vList3#9"/>
    <dgm:cxn modelId="{2C9E83DB-351C-46A4-B331-22821821EC36}" type="presParOf" srcId="{90732524-BF50-4003-B5D1-68FA4790A4F3}" destId="{72831C0D-9685-4372-857F-8251A2614C88}" srcOrd="1" destOrd="0" presId="urn:microsoft.com/office/officeart/2005/8/layout/vList3#9"/>
    <dgm:cxn modelId="{895E3644-AB88-4CFD-9843-0B4E2548AF5C}" type="presParOf" srcId="{59489616-2FB9-4A02-BD68-85120D6287A5}" destId="{E1DE9495-239F-4674-B1B7-0924D41FA30A}" srcOrd="1" destOrd="0" presId="urn:microsoft.com/office/officeart/2005/8/layout/vList3#9"/>
    <dgm:cxn modelId="{E0576EC9-53DA-4EA4-B75B-DDF2B1D704BF}" type="presParOf" srcId="{59489616-2FB9-4A02-BD68-85120D6287A5}" destId="{9FCE1496-B0B2-420A-ADED-DA87A3026650}" srcOrd="2" destOrd="0" presId="urn:microsoft.com/office/officeart/2005/8/layout/vList3#9"/>
    <dgm:cxn modelId="{0E36B941-1F7B-4008-9090-D13C4C4BAC36}" type="presParOf" srcId="{9FCE1496-B0B2-420A-ADED-DA87A3026650}" destId="{54926C85-7906-45E4-BAA5-6F2A2B3C827F}" srcOrd="0" destOrd="0" presId="urn:microsoft.com/office/officeart/2005/8/layout/vList3#9"/>
    <dgm:cxn modelId="{D647F672-4327-4A06-8023-0BC375DE3D12}" type="presParOf" srcId="{9FCE1496-B0B2-420A-ADED-DA87A3026650}" destId="{A80823DA-6FBD-4B37-9B27-95D4C8DE393B}" srcOrd="1" destOrd="0" presId="urn:microsoft.com/office/officeart/2005/8/layout/vList3#9"/>
    <dgm:cxn modelId="{A4F5A6FC-FD13-4085-A30C-2691CFCC0398}" type="presParOf" srcId="{59489616-2FB9-4A02-BD68-85120D6287A5}" destId="{344B7192-828E-4607-9EBA-3CF4743657B0}" srcOrd="3" destOrd="0" presId="urn:microsoft.com/office/officeart/2005/8/layout/vList3#9"/>
    <dgm:cxn modelId="{D54C6F60-451E-4C4A-BBC5-9EA7967ECFFD}" type="presParOf" srcId="{59489616-2FB9-4A02-BD68-85120D6287A5}" destId="{D25AD284-828F-48DA-85FF-B969E84E2828}" srcOrd="4" destOrd="0" presId="urn:microsoft.com/office/officeart/2005/8/layout/vList3#9"/>
    <dgm:cxn modelId="{29313C5E-610D-4935-A6BB-9203B99A937F}" type="presParOf" srcId="{D25AD284-828F-48DA-85FF-B969E84E2828}" destId="{2A9A68C5-FF61-4C96-B76B-77C869CC8F92}" srcOrd="0" destOrd="0" presId="urn:microsoft.com/office/officeart/2005/8/layout/vList3#9"/>
    <dgm:cxn modelId="{0973E1DA-508F-46B5-A64E-8E37EF537E15}" type="presParOf" srcId="{D25AD284-828F-48DA-85FF-B969E84E2828}" destId="{3237CB5C-8999-4C2C-A3EA-708D3CB9C071}" srcOrd="1" destOrd="0" presId="urn:microsoft.com/office/officeart/2005/8/layout/vList3#9"/>
    <dgm:cxn modelId="{E14F38BA-A95C-4CEB-AA8E-930099B43A46}" type="presParOf" srcId="{59489616-2FB9-4A02-BD68-85120D6287A5}" destId="{2AD35350-B558-47D9-9035-405391A578FC}" srcOrd="5" destOrd="0" presId="urn:microsoft.com/office/officeart/2005/8/layout/vList3#9"/>
    <dgm:cxn modelId="{1DFA9899-2E7F-460E-8012-A898889C87CB}" type="presParOf" srcId="{59489616-2FB9-4A02-BD68-85120D6287A5}" destId="{2C91B715-B431-4DDD-A59F-D3CF2A6F0D4B}" srcOrd="6" destOrd="0" presId="urn:microsoft.com/office/officeart/2005/8/layout/vList3#9"/>
    <dgm:cxn modelId="{4396703F-1860-4FBC-B8C4-081C5E57CC48}" type="presParOf" srcId="{2C91B715-B431-4DDD-A59F-D3CF2A6F0D4B}" destId="{CB302B14-2773-4E51-8127-4B1A9F94C3C0}" srcOrd="0" destOrd="0" presId="urn:microsoft.com/office/officeart/2005/8/layout/vList3#9"/>
    <dgm:cxn modelId="{277ABE84-DB36-45BE-BC71-24C3CD3FEF7E}" type="presParOf" srcId="{2C91B715-B431-4DDD-A59F-D3CF2A6F0D4B}" destId="{2443C90B-278D-4199-AF01-E5A8421BFCD0}" srcOrd="1" destOrd="0" presId="urn:microsoft.com/office/officeart/2005/8/layout/vList3#9"/>
    <dgm:cxn modelId="{957BD87C-FDC1-4A4C-8A84-862360AEB3CB}" type="presParOf" srcId="{59489616-2FB9-4A02-BD68-85120D6287A5}" destId="{F110B1D2-0BB5-47D3-A8F8-307CFC9BAA1D}" srcOrd="7" destOrd="0" presId="urn:microsoft.com/office/officeart/2005/8/layout/vList3#9"/>
    <dgm:cxn modelId="{482243B3-33A9-4A0E-A2F7-52D218F0C9CA}" type="presParOf" srcId="{59489616-2FB9-4A02-BD68-85120D6287A5}" destId="{061A26EE-6386-4045-8C27-2ACDEBA10B7C}" srcOrd="8" destOrd="0" presId="urn:microsoft.com/office/officeart/2005/8/layout/vList3#9"/>
    <dgm:cxn modelId="{000C58AF-F33E-4431-9B55-66F26D90DF4A}" type="presParOf" srcId="{061A26EE-6386-4045-8C27-2ACDEBA10B7C}" destId="{212B1AD1-AD73-44FE-90CB-0B29FC9A74CA}" srcOrd="0" destOrd="0" presId="urn:microsoft.com/office/officeart/2005/8/layout/vList3#9"/>
    <dgm:cxn modelId="{DBB54C77-9636-4012-984C-4E10B0ECE47D}" type="presParOf" srcId="{061A26EE-6386-4045-8C27-2ACDEBA10B7C}" destId="{49B5DE94-708C-49C7-9F15-D74DB53D0C7D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31C0D-9685-4372-857F-8251A2614C88}">
      <dsp:nvSpPr>
        <dsp:cNvPr id="0" name=""/>
        <dsp:cNvSpPr/>
      </dsp:nvSpPr>
      <dsp:spPr>
        <a:xfrm rot="10800000">
          <a:off x="2213650" y="212"/>
          <a:ext cx="7980886" cy="81370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2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/>
              </a:solidFill>
            </a:rPr>
            <a:t>submitted the first rigorous proof of the fundamental theorem of algebra</a:t>
          </a:r>
          <a:endParaRPr lang="ar-BH" sz="2400" kern="1200" dirty="0">
            <a:solidFill>
              <a:sysClr val="windowText" lastClr="000000"/>
            </a:solidFill>
          </a:endParaRPr>
        </a:p>
      </dsp:txBody>
      <dsp:txXfrm rot="10800000">
        <a:off x="2417077" y="212"/>
        <a:ext cx="7777459" cy="813708"/>
      </dsp:txXfrm>
    </dsp:sp>
    <dsp:sp modelId="{735019B9-0AAB-4394-ABDC-7EF3A1638CCE}">
      <dsp:nvSpPr>
        <dsp:cNvPr id="0" name=""/>
        <dsp:cNvSpPr/>
      </dsp:nvSpPr>
      <dsp:spPr>
        <a:xfrm>
          <a:off x="1806796" y="212"/>
          <a:ext cx="813708" cy="8137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823DA-6FBD-4B37-9B27-95D4C8DE393B}">
      <dsp:nvSpPr>
        <dsp:cNvPr id="0" name=""/>
        <dsp:cNvSpPr/>
      </dsp:nvSpPr>
      <dsp:spPr>
        <a:xfrm rot="10800000">
          <a:off x="2213650" y="1056819"/>
          <a:ext cx="7980886" cy="81370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2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/>
              </a:solidFill>
            </a:rPr>
            <a:t>contribution to number theory</a:t>
          </a:r>
          <a:endParaRPr lang="ar-BH" sz="2400" kern="1200" dirty="0">
            <a:solidFill>
              <a:sysClr val="windowText" lastClr="000000"/>
            </a:solidFill>
          </a:endParaRPr>
        </a:p>
      </dsp:txBody>
      <dsp:txXfrm rot="10800000">
        <a:off x="2417077" y="1056819"/>
        <a:ext cx="7777459" cy="813708"/>
      </dsp:txXfrm>
    </dsp:sp>
    <dsp:sp modelId="{54926C85-7906-45E4-BAA5-6F2A2B3C827F}">
      <dsp:nvSpPr>
        <dsp:cNvPr id="0" name=""/>
        <dsp:cNvSpPr/>
      </dsp:nvSpPr>
      <dsp:spPr>
        <a:xfrm>
          <a:off x="1806796" y="1056819"/>
          <a:ext cx="813708" cy="8137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7CB5C-8999-4C2C-A3EA-708D3CB9C071}">
      <dsp:nvSpPr>
        <dsp:cNvPr id="0" name=""/>
        <dsp:cNvSpPr/>
      </dsp:nvSpPr>
      <dsp:spPr>
        <a:xfrm rot="10800000">
          <a:off x="2213650" y="2113425"/>
          <a:ext cx="7980886" cy="81370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2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/>
              </a:solidFill>
            </a:rPr>
            <a:t>discover polygon with 17 sides could be drawn with only a strait edge and compass</a:t>
          </a:r>
          <a:endParaRPr lang="ar-BH" sz="2400" kern="1200" dirty="0">
            <a:solidFill>
              <a:sysClr val="windowText" lastClr="000000"/>
            </a:solidFill>
          </a:endParaRPr>
        </a:p>
      </dsp:txBody>
      <dsp:txXfrm rot="10800000">
        <a:off x="2417077" y="2113425"/>
        <a:ext cx="7777459" cy="813708"/>
      </dsp:txXfrm>
    </dsp:sp>
    <dsp:sp modelId="{2A9A68C5-FF61-4C96-B76B-77C869CC8F92}">
      <dsp:nvSpPr>
        <dsp:cNvPr id="0" name=""/>
        <dsp:cNvSpPr/>
      </dsp:nvSpPr>
      <dsp:spPr>
        <a:xfrm>
          <a:off x="1806796" y="2113425"/>
          <a:ext cx="813708" cy="81370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3C90B-278D-4199-AF01-E5A8421BFCD0}">
      <dsp:nvSpPr>
        <dsp:cNvPr id="0" name=""/>
        <dsp:cNvSpPr/>
      </dsp:nvSpPr>
      <dsp:spPr>
        <a:xfrm rot="10800000">
          <a:off x="2213650" y="3170032"/>
          <a:ext cx="7980886" cy="81370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/>
              </a:solidFill>
            </a:rPr>
            <a:t>calculate the paths of planets with a minimum of known data</a:t>
          </a:r>
          <a:endParaRPr lang="ar-BH" sz="2200" kern="1200" dirty="0"/>
        </a:p>
      </dsp:txBody>
      <dsp:txXfrm rot="10800000">
        <a:off x="2417077" y="3170032"/>
        <a:ext cx="7777459" cy="813708"/>
      </dsp:txXfrm>
    </dsp:sp>
    <dsp:sp modelId="{CB302B14-2773-4E51-8127-4B1A9F94C3C0}">
      <dsp:nvSpPr>
        <dsp:cNvPr id="0" name=""/>
        <dsp:cNvSpPr/>
      </dsp:nvSpPr>
      <dsp:spPr>
        <a:xfrm>
          <a:off x="1806796" y="3170032"/>
          <a:ext cx="813708" cy="8137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5DE94-708C-49C7-9F15-D74DB53D0C7D}">
      <dsp:nvSpPr>
        <dsp:cNvPr id="0" name=""/>
        <dsp:cNvSpPr/>
      </dsp:nvSpPr>
      <dsp:spPr>
        <a:xfrm rot="10800000">
          <a:off x="2213650" y="4226638"/>
          <a:ext cx="7980886" cy="81370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23" tIns="83820" rIns="156464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/>
              </a:solidFill>
            </a:rPr>
            <a:t>invent the telegraph  </a:t>
          </a:r>
          <a:endParaRPr lang="ar-BH" sz="2200" kern="1200" dirty="0"/>
        </a:p>
      </dsp:txBody>
      <dsp:txXfrm rot="10800000">
        <a:off x="2417077" y="4226638"/>
        <a:ext cx="7777459" cy="813708"/>
      </dsp:txXfrm>
    </dsp:sp>
    <dsp:sp modelId="{212B1AD1-AD73-44FE-90CB-0B29FC9A74CA}">
      <dsp:nvSpPr>
        <dsp:cNvPr id="0" name=""/>
        <dsp:cNvSpPr/>
      </dsp:nvSpPr>
      <dsp:spPr>
        <a:xfrm>
          <a:off x="1806796" y="4226638"/>
          <a:ext cx="813708" cy="81370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932503-9792-400E-BD3E-2A883E50A7A1}" type="datetimeFigureOut">
              <a:rPr lang="ar-BH" smtClean="0"/>
              <a:t>14/06/1436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682740-4F42-4CAC-BAEE-CB562202A9A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3183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82740-4F42-4CAC-BAEE-CB562202A9A9}" type="slidenum">
              <a:rPr lang="ar-BH" smtClean="0"/>
              <a:t>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5613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4513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3678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2563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2132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1259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9859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3108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2094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0876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22670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4423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4642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8578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6056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70012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743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12846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17702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24261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63505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2999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606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581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496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304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648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083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4CBBA-C52D-4A8A-8272-1B06AD8F8F30}" type="datetimeFigureOut">
              <a:rPr lang="ar-BH" smtClean="0"/>
              <a:pPr/>
              <a:t>14/06/1436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989CBC-969F-4C0E-B31F-8C297ECB0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8837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ousscientists.org/carl-friedrich-gauss/" TargetMode="External"/><Relationship Id="rId7" Type="http://schemas.openxmlformats.org/officeDocument/2006/relationships/hyperlink" Target="https://www.youtube.com/watch?v=16xZHmUj7Sc" TargetMode="External"/><Relationship Id="rId2" Type="http://schemas.openxmlformats.org/officeDocument/2006/relationships/hyperlink" Target="http://www.storyofmathematics.com/19th_gauss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powershow.com/view/1202c0-MTRmN/Carl_Friedrich_Gauss_powerpoint_ppt_presentation" TargetMode="External"/><Relationship Id="rId5" Type="http://schemas.openxmlformats.org/officeDocument/2006/relationships/hyperlink" Target="http://www.keplersdiscovery.com/Gauss.html" TargetMode="External"/><Relationship Id="rId4" Type="http://schemas.openxmlformats.org/officeDocument/2006/relationships/hyperlink" Target="http://mathematica.ludibunda.ch/mathematicians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66" y="23770"/>
            <a:ext cx="7461814" cy="1383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4884" y="4826675"/>
            <a:ext cx="373090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Done by:</a:t>
            </a:r>
          </a:p>
          <a:p>
            <a:pPr algn="l" rtl="0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Reem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Isa               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20110429)</a:t>
            </a:r>
          </a:p>
          <a:p>
            <a:pPr algn="l" rtl="0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Dalal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Mohammed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20111454)  </a:t>
            </a:r>
          </a:p>
          <a:p>
            <a:pPr algn="l" rtl="0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Dalal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khalid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Ali    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(20123336)</a:t>
            </a:r>
          </a:p>
          <a:p>
            <a:pPr algn="l" rt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Fatima Mubarak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(20123106)</a:t>
            </a:r>
          </a:p>
          <a:p>
            <a:pPr algn="l" rt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Aisha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saleh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(20123627)</a:t>
            </a:r>
          </a:p>
          <a:p>
            <a:pPr algn="l"/>
            <a:endPara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15712" y="1407448"/>
            <a:ext cx="2640884" cy="3313447"/>
            <a:chOff x="7215712" y="1407448"/>
            <a:chExt cx="2640884" cy="33134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712" y="1407448"/>
              <a:ext cx="2540000" cy="3251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96" y="1469695"/>
              <a:ext cx="2540000" cy="3251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896" y="3893192"/>
            <a:ext cx="3041603" cy="880593"/>
          </a:xfrm>
          <a:solidFill>
            <a:schemeClr val="accent3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Gauss </a:t>
            </a:r>
            <a:endParaRPr lang="ar-B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7132" y="4720895"/>
            <a:ext cx="3089464" cy="582452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abriola" panose="04040605051002020D02" pitchFamily="82" charset="0"/>
              </a:rPr>
              <a:t>Prince of Mathematicians</a:t>
            </a:r>
            <a:endParaRPr lang="ar-BH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1160060"/>
            <a:ext cx="7424382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rgbClr val="FF0000"/>
                </a:solidFill>
              </a:rPr>
              <a:t>X + 3Y + Z = 10</a:t>
            </a:r>
          </a:p>
          <a:p>
            <a:pPr algn="ctr" rtl="0"/>
            <a:endParaRPr lang="en-US" sz="2800" dirty="0"/>
          </a:p>
          <a:p>
            <a:pPr algn="ctr" rtl="0"/>
            <a:r>
              <a:rPr lang="en-US" sz="2800" dirty="0" smtClean="0">
                <a:solidFill>
                  <a:srgbClr val="FF0000"/>
                </a:solidFill>
              </a:rPr>
              <a:t> Y = 2</a:t>
            </a:r>
          </a:p>
          <a:p>
            <a:pPr algn="ctr" rtl="0"/>
            <a:r>
              <a:rPr lang="en-US" sz="2800" dirty="0" smtClean="0">
                <a:solidFill>
                  <a:srgbClr val="FF0000"/>
                </a:solidFill>
              </a:rPr>
              <a:t>Z= 3 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X + 3(2) + 3 = </a:t>
            </a:r>
            <a:r>
              <a:rPr lang="en-US" sz="2800" dirty="0" smtClean="0">
                <a:solidFill>
                  <a:srgbClr val="0070C0"/>
                </a:solidFill>
              </a:rPr>
              <a:t>10</a:t>
            </a:r>
          </a:p>
          <a:p>
            <a:pPr algn="l" rtl="0"/>
            <a:r>
              <a:rPr lang="en-US" sz="2800" dirty="0" smtClean="0"/>
              <a:t>X +  6  + 3 = </a:t>
            </a:r>
            <a:r>
              <a:rPr lang="en-US" sz="2800" dirty="0" smtClean="0">
                <a:solidFill>
                  <a:srgbClr val="0070C0"/>
                </a:solidFill>
              </a:rPr>
              <a:t>10</a:t>
            </a: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X + 9 = </a:t>
            </a:r>
            <a:r>
              <a:rPr lang="en-US" sz="2800" dirty="0" smtClean="0">
                <a:solidFill>
                  <a:srgbClr val="0070C0"/>
                </a:solidFill>
              </a:rPr>
              <a:t>10 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                                ( 1, 2, 3 )</a:t>
            </a:r>
          </a:p>
          <a:p>
            <a:pPr algn="l" rtl="0"/>
            <a:r>
              <a:rPr lang="en-US" sz="2800" dirty="0"/>
              <a:t> </a:t>
            </a:r>
            <a:r>
              <a:rPr lang="en-US" sz="2800" dirty="0" smtClean="0"/>
              <a:t>                                (x, y , z ) </a:t>
            </a:r>
            <a:endParaRPr lang="ar-BH" sz="2800" dirty="0"/>
          </a:p>
        </p:txBody>
      </p:sp>
    </p:spTree>
    <p:extLst>
      <p:ext uri="{BB962C8B-B14F-4D97-AF65-F5344CB8AC3E}">
        <p14:creationId xmlns:p14="http://schemas.microsoft.com/office/powerpoint/2010/main" val="155392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306" y="69465"/>
            <a:ext cx="9504609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Resources:</a:t>
            </a:r>
          </a:p>
          <a:p>
            <a:pPr algn="l"/>
            <a:endParaRPr lang="en-US" dirty="0"/>
          </a:p>
          <a:p>
            <a:pPr algn="l"/>
            <a:r>
              <a:rPr lang="en-US" b="1" dirty="0" err="1" smtClean="0"/>
              <a:t>Mastin</a:t>
            </a:r>
            <a:r>
              <a:rPr lang="en-US" b="1" dirty="0" smtClean="0"/>
              <a:t> L (2010) </a:t>
            </a:r>
            <a:r>
              <a:rPr lang="en-US" b="1" dirty="0"/>
              <a:t>19TH CENTURY MATHEMATICS </a:t>
            </a:r>
            <a:r>
              <a:rPr lang="en-US" b="1" dirty="0" smtClean="0"/>
              <a:t>– GAUSS , the story of mathematics from: </a:t>
            </a:r>
            <a:r>
              <a:rPr lang="en-US" b="1" dirty="0" smtClean="0">
                <a:hlinkClick r:id="rId2"/>
              </a:rPr>
              <a:t>http://www.storyofmathematics.com/19th_gauss.html</a:t>
            </a:r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err="1" smtClean="0"/>
              <a:t>Famouse</a:t>
            </a:r>
            <a:r>
              <a:rPr lang="en-US" b="1" dirty="0" smtClean="0"/>
              <a:t> scientist team (2015) , Carl Friedrich Gauss , from </a:t>
            </a:r>
            <a:r>
              <a:rPr lang="en-US" b="1" dirty="0" smtClean="0">
                <a:hlinkClick r:id="rId3"/>
              </a:rPr>
              <a:t>http://www.famousscientists.org/carl-friedrich-gauss/</a:t>
            </a:r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ar-BH" b="1" dirty="0" smtClean="0"/>
          </a:p>
          <a:p>
            <a:pPr algn="l"/>
            <a:r>
              <a:rPr lang="en-US" dirty="0"/>
              <a:t>Katz, V. (2009). The Beginnings of Mathematics in Greece. In </a:t>
            </a:r>
            <a:r>
              <a:rPr lang="en-US" i="1" dirty="0"/>
              <a:t>A history of mathematics</a:t>
            </a:r>
            <a:r>
              <a:rPr lang="en-US" dirty="0"/>
              <a:t> (3rd ed., pp. 39-41). Columbia: Pearson Education.</a:t>
            </a:r>
          </a:p>
          <a:p>
            <a:pPr algn="l"/>
            <a:endParaRPr lang="ar-BH" b="1" dirty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hlinkClick r:id="rId2"/>
              </a:rPr>
              <a:t>http://www.storyofmathematics.com/19th_gauss.html</a:t>
            </a:r>
            <a:r>
              <a:rPr lang="en-US" b="1" dirty="0" smtClean="0"/>
              <a:t> </a:t>
            </a:r>
          </a:p>
          <a:p>
            <a:pPr algn="l" rtl="0"/>
            <a:r>
              <a:rPr lang="en-US" dirty="0" smtClean="0">
                <a:hlinkClick r:id="rId4"/>
              </a:rPr>
              <a:t>http://mathematica.ludibunda.ch/mathematicians4.html</a:t>
            </a:r>
            <a:endParaRPr lang="en-US" dirty="0" smtClean="0"/>
          </a:p>
          <a:p>
            <a:pPr algn="l" rtl="0"/>
            <a:r>
              <a:rPr lang="en-US" dirty="0" smtClean="0">
                <a:hlinkClick r:id="rId5"/>
              </a:rPr>
              <a:t>http://www.keplersdiscovery.com/Gauss.html</a:t>
            </a:r>
            <a:endParaRPr lang="en-US" dirty="0" smtClean="0"/>
          </a:p>
          <a:p>
            <a:pPr algn="l" rtl="0"/>
            <a:r>
              <a:rPr lang="en-US" dirty="0">
                <a:hlinkClick r:id="rId6"/>
              </a:rPr>
              <a:t>http://www.powershow.com/view/1202c0-MTRmN/Carl_Friedrich_Gauss_powerpoint_ppt_presentation</a:t>
            </a:r>
            <a:endParaRPr lang="en-US" dirty="0"/>
          </a:p>
          <a:p>
            <a:pPr algn="l" rtl="0"/>
            <a:r>
              <a:rPr lang="en-US" dirty="0">
                <a:hlinkClick r:id="rId7"/>
              </a:rPr>
              <a:t>https://www.youtube.com/watch?v=16xZHmUj7Sc</a:t>
            </a:r>
            <a:endParaRPr lang="en-US" dirty="0"/>
          </a:p>
          <a:p>
            <a:pPr algn="l" rtl="0"/>
            <a:endParaRPr lang="en-US" dirty="0" smtClean="0"/>
          </a:p>
          <a:p>
            <a:pPr algn="l"/>
            <a:endParaRPr lang="en-US" b="1" dirty="0" smtClean="0"/>
          </a:p>
          <a:p>
            <a:pPr algn="l"/>
            <a:endParaRPr lang="ar-BH" b="1" dirty="0" smtClean="0"/>
          </a:p>
          <a:p>
            <a:pPr algn="l"/>
            <a:r>
              <a:rPr lang="en-US" b="1" dirty="0" smtClean="0"/>
              <a:t>Photo’s from </a:t>
            </a:r>
            <a:r>
              <a:rPr lang="en-US" b="1" dirty="0" err="1" smtClean="0"/>
              <a:t>google</a:t>
            </a:r>
            <a:r>
              <a:rPr lang="en-US" b="1" dirty="0" smtClean="0"/>
              <a:t> images 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5787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48497" y="244699"/>
            <a:ext cx="10380372" cy="1043188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General information</a:t>
            </a:r>
          </a:p>
          <a:p>
            <a:pPr algn="l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endParaRPr lang="ar-B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4609" y="332544"/>
            <a:ext cx="2417404" cy="2830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704" y="1065733"/>
            <a:ext cx="8023537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000" dirty="0" smtClean="0"/>
              <a:t>         </a:t>
            </a:r>
            <a:r>
              <a:rPr lang="en-US" sz="2000" b="1" dirty="0" smtClean="0">
                <a:solidFill>
                  <a:srgbClr val="FF0000"/>
                </a:solidFill>
              </a:rPr>
              <a:t>Name:  </a:t>
            </a:r>
            <a:r>
              <a:rPr lang="en-US" sz="2000" dirty="0" smtClean="0"/>
              <a:t>Johann Carl Friedrich Gauss </a:t>
            </a:r>
          </a:p>
          <a:p>
            <a:pPr algn="just" rtl="0"/>
            <a:endParaRPr lang="en-US" sz="2000" dirty="0" smtClean="0"/>
          </a:p>
          <a:p>
            <a:pPr algn="just" rtl="0"/>
            <a:r>
              <a:rPr lang="en-US" sz="2000" b="1" dirty="0" smtClean="0">
                <a:solidFill>
                  <a:srgbClr val="FF0000"/>
                </a:solidFill>
              </a:rPr>
              <a:t>     Born: </a:t>
            </a:r>
            <a:r>
              <a:rPr lang="en-US" sz="2000" dirty="0" smtClean="0"/>
              <a:t>April 30- 1777 Brunswick</a:t>
            </a:r>
            <a:r>
              <a:rPr lang="en-US" sz="2000" dirty="0"/>
              <a:t>, </a:t>
            </a:r>
            <a:r>
              <a:rPr lang="en-US" sz="2000" dirty="0" smtClean="0"/>
              <a:t>Germany</a:t>
            </a:r>
          </a:p>
          <a:p>
            <a:pPr algn="just" rtl="0"/>
            <a:endParaRPr lang="en-US" sz="2000" dirty="0" smtClean="0"/>
          </a:p>
          <a:p>
            <a:pPr algn="just" rtl="0"/>
            <a:r>
              <a:rPr lang="en-US" sz="2000" dirty="0" smtClean="0"/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Early life: </a:t>
            </a:r>
            <a:r>
              <a:rPr lang="en-US" sz="2000" dirty="0" smtClean="0"/>
              <a:t>Born to a very poor family, his father was gardener and brick        layer, Gauss was a </a:t>
            </a:r>
            <a:r>
              <a:rPr lang="en-US" sz="2000" b="1" dirty="0" smtClean="0"/>
              <a:t>child prodigy</a:t>
            </a:r>
            <a:r>
              <a:rPr lang="en-US" sz="2000" dirty="0" smtClean="0"/>
              <a:t>,</a:t>
            </a:r>
          </a:p>
          <a:p>
            <a:pPr algn="just" rt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years old  </a:t>
            </a:r>
            <a:r>
              <a:rPr lang="en-US" sz="2000" dirty="0" smtClean="0"/>
              <a:t>he corrected an error in his father payroll calculations</a:t>
            </a:r>
          </a:p>
          <a:p>
            <a:pPr algn="just" rt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years old: </a:t>
            </a:r>
            <a:r>
              <a:rPr lang="en-US" sz="2000" dirty="0" smtClean="0"/>
              <a:t>he was looking after his father’s accounts on a regular basis</a:t>
            </a:r>
          </a:p>
          <a:p>
            <a:pPr algn="just" rt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years old</a:t>
            </a:r>
            <a:r>
              <a:rPr lang="en-US" sz="2000" dirty="0" smtClean="0"/>
              <a:t>: he summing the integers from 1 to 100 almost instantly</a:t>
            </a:r>
          </a:p>
          <a:p>
            <a:pPr algn="just" rt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years old </a:t>
            </a:r>
            <a:r>
              <a:rPr lang="en-US" sz="2000" dirty="0" smtClean="0"/>
              <a:t>: he was already attending gymnasium and criticizing Euclid’s geometry.</a:t>
            </a:r>
          </a:p>
          <a:p>
            <a:pPr algn="just" rt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years old: </a:t>
            </a:r>
            <a:r>
              <a:rPr lang="en-US" sz="2000" dirty="0" smtClean="0"/>
              <a:t>Duke of Brunswick sent him to the Collegium </a:t>
            </a:r>
            <a:r>
              <a:rPr lang="en-US" sz="2000" dirty="0" err="1" smtClean="0"/>
              <a:t>Carolinum</a:t>
            </a:r>
            <a:r>
              <a:rPr lang="en-US" sz="2000" dirty="0" smtClean="0"/>
              <a:t>  and then to the prestigious University of Gottingen. </a:t>
            </a:r>
          </a:p>
          <a:p>
            <a:pPr algn="just" rtl="0"/>
            <a:endParaRPr lang="en-US" sz="2000" dirty="0" smtClean="0"/>
          </a:p>
          <a:p>
            <a:pPr algn="just" rtl="0"/>
            <a:r>
              <a:rPr lang="en-US" sz="2000" b="1" dirty="0" smtClean="0">
                <a:solidFill>
                  <a:srgbClr val="FF0000"/>
                </a:solidFill>
              </a:rPr>
              <a:t>Later life</a:t>
            </a:r>
            <a:r>
              <a:rPr lang="en-US" sz="2000" dirty="0" smtClean="0"/>
              <a:t>: he was appointed a </a:t>
            </a:r>
            <a:r>
              <a:rPr lang="en-US" sz="2000" dirty="0" err="1" smtClean="0"/>
              <a:t>Geheimrat</a:t>
            </a:r>
            <a:r>
              <a:rPr lang="en-US" sz="2000" dirty="0" smtClean="0"/>
              <a:t>; a privy councilor </a:t>
            </a:r>
            <a:r>
              <a:rPr lang="ar-BH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عضو مجلس خاص</a:t>
            </a:r>
            <a:r>
              <a:rPr lang="ar-BH" sz="2800" dirty="0" smtClean="0"/>
              <a:t> </a:t>
            </a:r>
            <a:r>
              <a:rPr lang="en-US" sz="2800" dirty="0" smtClean="0"/>
              <a:t> </a:t>
            </a:r>
          </a:p>
          <a:p>
            <a:pPr marL="285750" indent="-285750" algn="just" rtl="0">
              <a:buFontTx/>
              <a:buChar char="-"/>
            </a:pPr>
            <a:r>
              <a:rPr lang="en-US" sz="2000" dirty="0" smtClean="0"/>
              <a:t>    featured on the 10 Deutsche Mark note</a:t>
            </a:r>
          </a:p>
          <a:p>
            <a:pPr marL="285750" indent="-285750" algn="just" rtl="0">
              <a:buFontTx/>
              <a:buChar char="-"/>
            </a:pPr>
            <a:endParaRPr lang="en-US" sz="2000" dirty="0"/>
          </a:p>
          <a:p>
            <a:pPr algn="just" rtl="0"/>
            <a:r>
              <a:rPr lang="en-US" sz="2000" dirty="0" smtClean="0"/>
              <a:t>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Died: </a:t>
            </a:r>
            <a:r>
              <a:rPr lang="de-DE" sz="2000" dirty="0" smtClean="0"/>
              <a:t>February 23 1855  Göttingen, Germany.</a:t>
            </a: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1" y="3983709"/>
            <a:ext cx="2910628" cy="178698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83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751" y="274282"/>
            <a:ext cx="497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Genius Gauss 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9551" y="1642568"/>
            <a:ext cx="9472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when </a:t>
            </a:r>
            <a:r>
              <a:rPr lang="en-US" sz="2000" dirty="0"/>
              <a:t>he was nine. At the beginning </a:t>
            </a:r>
            <a:r>
              <a:rPr lang="en-US" sz="2000" dirty="0" smtClean="0"/>
              <a:t>of the </a:t>
            </a:r>
            <a:r>
              <a:rPr lang="en-US" sz="2000" dirty="0"/>
              <a:t>year, to keep his 100 pupils occupied, the teacher, </a:t>
            </a:r>
            <a:endParaRPr lang="en-US" sz="2000" dirty="0" smtClean="0"/>
          </a:p>
          <a:p>
            <a:pPr algn="l" rtl="0"/>
            <a:r>
              <a:rPr lang="en-US" sz="2000" dirty="0" smtClean="0"/>
              <a:t>J</a:t>
            </a:r>
            <a:r>
              <a:rPr lang="en-US" sz="2000" dirty="0"/>
              <a:t>. </a:t>
            </a:r>
            <a:r>
              <a:rPr lang="en-US" sz="2000" dirty="0" err="1" smtClean="0"/>
              <a:t>G.Buttner</a:t>
            </a:r>
            <a:r>
              <a:rPr lang="en-US" sz="2000" dirty="0"/>
              <a:t>, assigned them the task of summing the first 100 integers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He had barely finished explaining the assignment </a:t>
            </a:r>
            <a:r>
              <a:rPr lang="en-US" sz="2000" dirty="0" smtClean="0"/>
              <a:t>Gauss </a:t>
            </a:r>
            <a:r>
              <a:rPr lang="en-US" sz="2000" dirty="0"/>
              <a:t>wrote the single number 5050 on his slate and </a:t>
            </a:r>
            <a:r>
              <a:rPr lang="en-US" sz="2000" dirty="0" smtClean="0"/>
              <a:t>deposited it </a:t>
            </a:r>
            <a:r>
              <a:rPr lang="en-US" sz="2000" dirty="0"/>
              <a:t>on the teacher’s desk.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225254" y="4046017"/>
            <a:ext cx="4321167" cy="2046515"/>
          </a:xfrm>
          <a:prstGeom prst="wedgeEllipseCallout">
            <a:avLst>
              <a:gd name="adj1" fmla="val -62483"/>
              <a:gd name="adj2" fmla="val 3555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How 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15674" r="21021" b="24206"/>
          <a:stretch/>
        </p:blipFill>
        <p:spPr bwMode="auto">
          <a:xfrm>
            <a:off x="2414890" y="4046017"/>
            <a:ext cx="4158523" cy="235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7886" r="22397" b="7463"/>
          <a:stretch/>
        </p:blipFill>
        <p:spPr bwMode="auto">
          <a:xfrm>
            <a:off x="1544026" y="634448"/>
            <a:ext cx="2858625" cy="214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3125" r="13882" b="4897"/>
          <a:stretch/>
        </p:blipFill>
        <p:spPr bwMode="auto">
          <a:xfrm>
            <a:off x="4826345" y="538914"/>
            <a:ext cx="2619244" cy="18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t="9654" r="17342" b="4712"/>
          <a:stretch/>
        </p:blipFill>
        <p:spPr bwMode="auto">
          <a:xfrm>
            <a:off x="8881375" y="634448"/>
            <a:ext cx="2422797" cy="17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14132" r="33250" b="24454"/>
          <a:stretch/>
        </p:blipFill>
        <p:spPr bwMode="auto">
          <a:xfrm>
            <a:off x="1971918" y="3459156"/>
            <a:ext cx="2002839" cy="21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t="14634" r="59004" b="24255"/>
          <a:stretch/>
        </p:blipFill>
        <p:spPr bwMode="auto">
          <a:xfrm>
            <a:off x="5011325" y="3290592"/>
            <a:ext cx="2434264" cy="23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6681874" y="4561503"/>
            <a:ext cx="303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First number + last number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341" y="6141029"/>
            <a:ext cx="341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Half of total digits being added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572780" y="3031968"/>
            <a:ext cx="3488591" cy="3478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u="sng" dirty="0" smtClean="0"/>
              <a:t>To find the area = L.W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(First </a:t>
            </a:r>
            <a:r>
              <a:rPr lang="en-US" b="1" dirty="0"/>
              <a:t>number + last number 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X</a:t>
            </a:r>
          </a:p>
          <a:p>
            <a:pPr algn="ctr"/>
            <a:r>
              <a:rPr lang="en-US" b="1" dirty="0" smtClean="0"/>
              <a:t>(Half </a:t>
            </a:r>
            <a:r>
              <a:rPr lang="en-US" b="1" dirty="0"/>
              <a:t>of total digits being added </a:t>
            </a:r>
            <a:r>
              <a:rPr lang="en-US" b="1" dirty="0" smtClean="0"/>
              <a:t>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=</a:t>
            </a:r>
          </a:p>
          <a:p>
            <a:pPr algn="ctr"/>
            <a:r>
              <a:rPr lang="en-US" b="1" dirty="0" smtClean="0"/>
              <a:t>(1+100) x (50) = 5050</a:t>
            </a:r>
            <a:endParaRPr lang="en-US" b="1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8388" y="-54045"/>
            <a:ext cx="10018713" cy="1752599"/>
          </a:xfrm>
        </p:spPr>
        <p:txBody>
          <a:bodyPr/>
          <a:lstStyle/>
          <a:p>
            <a:r>
              <a:rPr lang="en-US" b="1" dirty="0" smtClean="0">
                <a:effectLst/>
              </a:rPr>
              <a:t>Carl Friedrich Gauss</a:t>
            </a:r>
            <a:endParaRPr lang="ar-BH" dirty="0"/>
          </a:p>
        </p:txBody>
      </p:sp>
      <p:pic>
        <p:nvPicPr>
          <p:cNvPr id="1026" name="Picture 2" descr="C:\Users\Dalal\Desktop\p-gau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-54045"/>
            <a:ext cx="48534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20889" y="1789404"/>
            <a:ext cx="7344139" cy="374441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He was one of the most intelligent and productive mathematicians ever and made contributions in every mathematical field</a:t>
            </a:r>
            <a:endParaRPr lang="ar-B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818826"/>
              </p:ext>
            </p:extLst>
          </p:nvPr>
        </p:nvGraphicFramePr>
        <p:xfrm>
          <a:off x="-36092" y="418616"/>
          <a:ext cx="1200133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 l="51984" t="34921" r="18343" b="38293"/>
          <a:stretch>
            <a:fillRect/>
          </a:stretch>
        </p:blipFill>
        <p:spPr bwMode="auto">
          <a:xfrm>
            <a:off x="7953830" y="4731657"/>
            <a:ext cx="4005942" cy="212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50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146" y="573206"/>
            <a:ext cx="51179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Gauss elimination 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290" y="1583140"/>
            <a:ext cx="952613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We have three equations: </a:t>
            </a: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X +3y+ Z = 10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dirty="0" smtClean="0"/>
              <a:t>- 2y-  </a:t>
            </a:r>
            <a:r>
              <a:rPr lang="en-US" dirty="0"/>
              <a:t>Z =  </a:t>
            </a:r>
            <a:r>
              <a:rPr lang="en-US" dirty="0" smtClean="0"/>
              <a:t>-6  </a:t>
            </a: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2 </a:t>
            </a:r>
            <a:r>
              <a:rPr lang="en-US" dirty="0"/>
              <a:t>X </a:t>
            </a:r>
            <a:r>
              <a:rPr lang="en-US" dirty="0" smtClean="0"/>
              <a:t>+y</a:t>
            </a:r>
            <a:r>
              <a:rPr lang="en-US" dirty="0"/>
              <a:t>+ </a:t>
            </a:r>
            <a:r>
              <a:rPr lang="en-US" dirty="0" smtClean="0"/>
              <a:t>2 Z </a:t>
            </a:r>
            <a:r>
              <a:rPr lang="en-US" dirty="0"/>
              <a:t>= 10 </a:t>
            </a:r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algn="l" rtl="0"/>
            <a:r>
              <a:rPr lang="en-US" dirty="0" smtClean="0"/>
              <a:t>What we will do to find the value of  X, Y, Z ? </a:t>
            </a:r>
            <a:endParaRPr lang="en-US" dirty="0"/>
          </a:p>
          <a:p>
            <a:pPr algn="l" rtl="0"/>
            <a:r>
              <a:rPr lang="en-US" dirty="0" smtClean="0"/>
              <a:t>   </a:t>
            </a:r>
          </a:p>
        </p:txBody>
      </p:sp>
      <p:sp>
        <p:nvSpPr>
          <p:cNvPr id="6" name="Left Bracket 5"/>
          <p:cNvSpPr/>
          <p:nvPr/>
        </p:nvSpPr>
        <p:spPr>
          <a:xfrm>
            <a:off x="2361063" y="3614465"/>
            <a:ext cx="545911" cy="189923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56598" y="3835020"/>
            <a:ext cx="334370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cs typeface="+mj-cs"/>
              </a:rPr>
              <a:t>1           3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1         10</a:t>
            </a:r>
          </a:p>
          <a:p>
            <a:pPr algn="l" rtl="0"/>
            <a:r>
              <a:rPr lang="en-US" sz="2800" dirty="0" smtClean="0">
                <a:cs typeface="+mj-cs"/>
              </a:rPr>
              <a:t>1          -2       -1          -6</a:t>
            </a:r>
          </a:p>
          <a:p>
            <a:pPr algn="l" rtl="0"/>
            <a:r>
              <a:rPr lang="en-US" sz="2800" dirty="0" smtClean="0">
                <a:cs typeface="+mj-cs"/>
              </a:rPr>
              <a:t>2            1        2         10</a:t>
            </a:r>
            <a:endParaRPr lang="ar-BH" sz="2800" dirty="0">
              <a:cs typeface="+mj-cs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5349923" y="3625669"/>
            <a:ext cx="450376" cy="18036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90364" y="3783293"/>
            <a:ext cx="0" cy="15615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0" y="383502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800" dirty="0" smtClean="0">
                <a:cs typeface="+mj-cs"/>
              </a:rPr>
              <a:t>             </a:t>
            </a:r>
            <a:r>
              <a:rPr lang="en-US" sz="2800" dirty="0">
                <a:cs typeface="+mj-cs"/>
              </a:rPr>
              <a:t>1  </a:t>
            </a:r>
            <a:r>
              <a:rPr lang="en-US" sz="2800" dirty="0" smtClean="0">
                <a:cs typeface="+mj-cs"/>
              </a:rPr>
              <a:t>     n         </a:t>
            </a:r>
            <a:r>
              <a:rPr lang="en-US" sz="2800" dirty="0" err="1">
                <a:cs typeface="+mj-cs"/>
              </a:rPr>
              <a:t>n</a:t>
            </a:r>
            <a:r>
              <a:rPr lang="en-US" sz="2800" dirty="0">
                <a:cs typeface="+mj-cs"/>
              </a:rPr>
              <a:t>     </a:t>
            </a:r>
            <a:r>
              <a:rPr lang="en-US" sz="2800" dirty="0" smtClean="0">
                <a:cs typeface="+mj-cs"/>
              </a:rPr>
              <a:t>          </a:t>
            </a:r>
            <a:r>
              <a:rPr lang="en-US" sz="2800" dirty="0" err="1">
                <a:cs typeface="+mj-cs"/>
              </a:rPr>
              <a:t>n</a:t>
            </a:r>
            <a:endParaRPr lang="en-US" sz="2800" dirty="0">
              <a:cs typeface="+mj-cs"/>
            </a:endParaRPr>
          </a:p>
          <a:p>
            <a:pPr algn="l" rtl="0"/>
            <a:r>
              <a:rPr lang="en-US" sz="2800" dirty="0" smtClean="0">
                <a:cs typeface="+mj-cs"/>
              </a:rPr>
              <a:t>       0             </a:t>
            </a:r>
            <a:r>
              <a:rPr lang="en-US" sz="2800" dirty="0">
                <a:cs typeface="+mj-cs"/>
              </a:rPr>
              <a:t>1    </a:t>
            </a:r>
            <a:r>
              <a:rPr lang="en-US" sz="2800" dirty="0" smtClean="0">
                <a:cs typeface="+mj-cs"/>
              </a:rPr>
              <a:t>      </a:t>
            </a:r>
            <a:r>
              <a:rPr lang="en-US" sz="2800" dirty="0">
                <a:cs typeface="+mj-cs"/>
              </a:rPr>
              <a:t>n  </a:t>
            </a:r>
            <a:r>
              <a:rPr lang="en-US" sz="2800" dirty="0" smtClean="0">
                <a:cs typeface="+mj-cs"/>
              </a:rPr>
              <a:t>            </a:t>
            </a:r>
            <a:r>
              <a:rPr lang="en-US" sz="2800" dirty="0" err="1">
                <a:cs typeface="+mj-cs"/>
              </a:rPr>
              <a:t>n</a:t>
            </a:r>
            <a:endParaRPr lang="en-US" sz="2800" dirty="0">
              <a:cs typeface="+mj-cs"/>
            </a:endParaRPr>
          </a:p>
          <a:p>
            <a:pPr algn="l" rtl="0"/>
            <a:r>
              <a:rPr lang="en-US" sz="2800" dirty="0" smtClean="0">
                <a:cs typeface="+mj-cs"/>
              </a:rPr>
              <a:t>       0             </a:t>
            </a:r>
            <a:r>
              <a:rPr lang="en-US" sz="2800" dirty="0">
                <a:cs typeface="+mj-cs"/>
              </a:rPr>
              <a:t>0          1   </a:t>
            </a:r>
            <a:r>
              <a:rPr lang="en-US" sz="2800" dirty="0" smtClean="0">
                <a:cs typeface="+mj-cs"/>
              </a:rPr>
              <a:t>            </a:t>
            </a:r>
            <a:r>
              <a:rPr lang="en-US" sz="2800" dirty="0">
                <a:cs typeface="+mj-cs"/>
              </a:rPr>
              <a:t>n</a:t>
            </a:r>
            <a:endParaRPr lang="ar-BH" sz="2800" dirty="0">
              <a:cs typeface="+mj-cs"/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9828663" y="3525079"/>
            <a:ext cx="450376" cy="18036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Left Bracket 11"/>
          <p:cNvSpPr/>
          <p:nvPr/>
        </p:nvSpPr>
        <p:spPr>
          <a:xfrm>
            <a:off x="6409897" y="3577901"/>
            <a:ext cx="545911" cy="189923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b="1" dirty="0"/>
          </a:p>
        </p:txBody>
      </p:sp>
      <p:sp>
        <p:nvSpPr>
          <p:cNvPr id="13" name="Oval 12"/>
          <p:cNvSpPr/>
          <p:nvPr/>
        </p:nvSpPr>
        <p:spPr>
          <a:xfrm rot="1815023">
            <a:off x="6691299" y="4427017"/>
            <a:ext cx="2552131" cy="295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ight Triangle 13"/>
          <p:cNvSpPr/>
          <p:nvPr/>
        </p:nvSpPr>
        <p:spPr>
          <a:xfrm>
            <a:off x="6544101" y="3980839"/>
            <a:ext cx="1801504" cy="1187439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13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022376" y="3316406"/>
            <a:ext cx="13647" cy="1453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34018" y="1883390"/>
            <a:ext cx="26749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-1. R1 + R2                  </a:t>
            </a:r>
            <a:r>
              <a:rPr lang="en-US" dirty="0" err="1" smtClean="0"/>
              <a:t>R2</a:t>
            </a:r>
            <a:r>
              <a:rPr lang="en-US" dirty="0" smtClean="0"/>
              <a:t> </a:t>
            </a:r>
            <a:endParaRPr lang="ar-BH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72399" y="2068056"/>
            <a:ext cx="532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0633" y="3316406"/>
            <a:ext cx="34255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1           3         1         </a:t>
            </a:r>
            <a:r>
              <a:rPr lang="en-US" sz="2800" dirty="0" smtClean="0"/>
              <a:t>  10</a:t>
            </a:r>
            <a:endParaRPr lang="en-US" sz="2800" dirty="0"/>
          </a:p>
          <a:p>
            <a:pPr algn="l" rtl="0"/>
            <a:r>
              <a:rPr lang="en-US" sz="2800" dirty="0"/>
              <a:t>0</a:t>
            </a:r>
            <a:r>
              <a:rPr lang="en-US" sz="2800" dirty="0" smtClean="0"/>
              <a:t>          -5       -2         -16</a:t>
            </a:r>
            <a:endParaRPr lang="en-US" sz="2800" dirty="0"/>
          </a:p>
          <a:p>
            <a:pPr algn="l" rtl="0"/>
            <a:r>
              <a:rPr lang="en-US" sz="2800" dirty="0" smtClean="0"/>
              <a:t>2            </a:t>
            </a:r>
            <a:r>
              <a:rPr lang="en-US" sz="2800" dirty="0"/>
              <a:t>1        2         </a:t>
            </a:r>
            <a:r>
              <a:rPr lang="en-US" sz="2800" dirty="0" smtClean="0"/>
              <a:t> 10</a:t>
            </a:r>
            <a:endParaRPr lang="ar-BH" sz="2800" dirty="0"/>
          </a:p>
          <a:p>
            <a:endParaRPr lang="ar-BH" sz="2000" dirty="0"/>
          </a:p>
        </p:txBody>
      </p:sp>
      <p:sp>
        <p:nvSpPr>
          <p:cNvPr id="18" name="Left Bracket 17"/>
          <p:cNvSpPr/>
          <p:nvPr/>
        </p:nvSpPr>
        <p:spPr>
          <a:xfrm>
            <a:off x="2342867" y="3323525"/>
            <a:ext cx="47766" cy="150437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ight Bracket 18"/>
          <p:cNvSpPr/>
          <p:nvPr/>
        </p:nvSpPr>
        <p:spPr>
          <a:xfrm>
            <a:off x="5609230" y="3258403"/>
            <a:ext cx="54591" cy="156949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TextBox 19"/>
          <p:cNvSpPr txBox="1"/>
          <p:nvPr/>
        </p:nvSpPr>
        <p:spPr>
          <a:xfrm>
            <a:off x="6466762" y="1872017"/>
            <a:ext cx="26749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-2. R1 + R3                  </a:t>
            </a:r>
            <a:r>
              <a:rPr lang="en-US" dirty="0" err="1" smtClean="0"/>
              <a:t>R3</a:t>
            </a:r>
            <a:r>
              <a:rPr lang="en-US" dirty="0" smtClean="0"/>
              <a:t> </a:t>
            </a:r>
            <a:endParaRPr lang="ar-BH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37295" y="2056683"/>
            <a:ext cx="532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14448" y="3289111"/>
            <a:ext cx="3384645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1           3         1           10</a:t>
            </a:r>
          </a:p>
          <a:p>
            <a:pPr algn="l" rtl="0"/>
            <a:r>
              <a:rPr lang="en-US" sz="2800" dirty="0"/>
              <a:t>0          -5       -2         -16</a:t>
            </a:r>
          </a:p>
          <a:p>
            <a:pPr algn="l" rtl="0"/>
            <a:r>
              <a:rPr lang="en-US" sz="2800" dirty="0"/>
              <a:t>0</a:t>
            </a:r>
            <a:r>
              <a:rPr lang="en-US" sz="2800" dirty="0" smtClean="0"/>
              <a:t>          -5        </a:t>
            </a:r>
            <a:r>
              <a:rPr lang="en-US" sz="2800" dirty="0"/>
              <a:t>0</a:t>
            </a:r>
            <a:r>
              <a:rPr lang="en-US" sz="2800" dirty="0" smtClean="0"/>
              <a:t>          -10</a:t>
            </a:r>
            <a:endParaRPr lang="ar-BH" sz="2800" dirty="0"/>
          </a:p>
          <a:p>
            <a:endParaRPr lang="ar-BH" sz="1400" dirty="0"/>
          </a:p>
          <a:p>
            <a:endParaRPr lang="ar-BH" dirty="0"/>
          </a:p>
        </p:txBody>
      </p:sp>
      <p:sp>
        <p:nvSpPr>
          <p:cNvPr id="23" name="Left Bracket 22"/>
          <p:cNvSpPr/>
          <p:nvPr/>
        </p:nvSpPr>
        <p:spPr>
          <a:xfrm>
            <a:off x="6321188" y="3258402"/>
            <a:ext cx="81887" cy="156949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ight Bracket 23"/>
          <p:cNvSpPr/>
          <p:nvPr/>
        </p:nvSpPr>
        <p:spPr>
          <a:xfrm>
            <a:off x="9733129" y="3258403"/>
            <a:ext cx="54591" cy="156949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25" name="Straight Connector 24"/>
          <p:cNvCxnSpPr/>
          <p:nvPr/>
        </p:nvCxnSpPr>
        <p:spPr>
          <a:xfrm>
            <a:off x="9039367" y="3355072"/>
            <a:ext cx="13647" cy="1453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8412" y="3891044"/>
            <a:ext cx="6027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=</a:t>
            </a:r>
            <a:endParaRPr lang="ar-BH" sz="2800" b="1" dirty="0"/>
          </a:p>
        </p:txBody>
      </p:sp>
    </p:spTree>
    <p:extLst>
      <p:ext uri="{BB962C8B-B14F-4D97-AF65-F5344CB8AC3E}">
        <p14:creationId xmlns:p14="http://schemas.microsoft.com/office/powerpoint/2010/main" val="42362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812" y="805218"/>
            <a:ext cx="12419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R2           R3</a:t>
            </a:r>
            <a:endParaRPr lang="ar-BH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56597" y="989884"/>
            <a:ext cx="3957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56096" y="1583140"/>
            <a:ext cx="3534770" cy="2100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1           3         1           10</a:t>
            </a:r>
          </a:p>
          <a:p>
            <a:pPr algn="l" rtl="0"/>
            <a:r>
              <a:rPr lang="en-US" sz="2800" dirty="0"/>
              <a:t>0          -5       </a:t>
            </a:r>
            <a:r>
              <a:rPr lang="en-US" sz="2800" dirty="0" smtClean="0"/>
              <a:t>0          </a:t>
            </a:r>
            <a:r>
              <a:rPr lang="en-US" sz="2800" dirty="0"/>
              <a:t>-</a:t>
            </a:r>
            <a:r>
              <a:rPr lang="en-US" sz="2800" dirty="0" smtClean="0"/>
              <a:t>10</a:t>
            </a:r>
            <a:endParaRPr lang="en-US" sz="2800" dirty="0"/>
          </a:p>
          <a:p>
            <a:pPr algn="l" rtl="0"/>
            <a:r>
              <a:rPr lang="en-US" sz="2800" dirty="0"/>
              <a:t>0          -5  </a:t>
            </a:r>
            <a:r>
              <a:rPr lang="en-US" sz="2800" dirty="0" smtClean="0"/>
              <a:t>     -2         </a:t>
            </a:r>
            <a:r>
              <a:rPr lang="en-US" sz="2800" dirty="0"/>
              <a:t>-</a:t>
            </a:r>
            <a:r>
              <a:rPr lang="en-US" sz="2800" dirty="0" smtClean="0"/>
              <a:t>16</a:t>
            </a:r>
            <a:endParaRPr lang="ar-BH" sz="2800" dirty="0"/>
          </a:p>
          <a:p>
            <a:endParaRPr lang="ar-BH" sz="1050" dirty="0"/>
          </a:p>
          <a:p>
            <a:endParaRPr lang="ar-BH" dirty="0"/>
          </a:p>
          <a:p>
            <a:endParaRPr lang="ar-BH" dirty="0"/>
          </a:p>
        </p:txBody>
      </p:sp>
      <p:sp>
        <p:nvSpPr>
          <p:cNvPr id="7" name="Left Bracket 6"/>
          <p:cNvSpPr/>
          <p:nvPr/>
        </p:nvSpPr>
        <p:spPr>
          <a:xfrm>
            <a:off x="1705970" y="1692322"/>
            <a:ext cx="75063" cy="137842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Right Bracket 7"/>
          <p:cNvSpPr/>
          <p:nvPr/>
        </p:nvSpPr>
        <p:spPr>
          <a:xfrm>
            <a:off x="5181374" y="1692322"/>
            <a:ext cx="45719" cy="13784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10" name="Straight Connector 9"/>
          <p:cNvCxnSpPr/>
          <p:nvPr/>
        </p:nvCxnSpPr>
        <p:spPr>
          <a:xfrm>
            <a:off x="4353636" y="1692322"/>
            <a:ext cx="0" cy="13784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99612" y="772952"/>
            <a:ext cx="23314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- R2+ R3            </a:t>
            </a:r>
            <a:r>
              <a:rPr lang="en-US" dirty="0" err="1" smtClean="0"/>
              <a:t>R3</a:t>
            </a:r>
            <a:r>
              <a:rPr lang="en-US" dirty="0" smtClean="0"/>
              <a:t>     </a:t>
            </a:r>
            <a:endParaRPr lang="ar-BH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11737" y="957618"/>
            <a:ext cx="423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5325" y="1692322"/>
            <a:ext cx="3452884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1           3         1           10</a:t>
            </a:r>
          </a:p>
          <a:p>
            <a:pPr algn="l" rtl="0"/>
            <a:r>
              <a:rPr lang="en-US" sz="2800" dirty="0"/>
              <a:t>0          -5       0          -10</a:t>
            </a:r>
          </a:p>
          <a:p>
            <a:pPr algn="l" rtl="0"/>
            <a:r>
              <a:rPr lang="en-US" sz="2800" dirty="0"/>
              <a:t>0         </a:t>
            </a:r>
            <a:r>
              <a:rPr lang="en-US" sz="2800" dirty="0" smtClean="0"/>
              <a:t>  0       </a:t>
            </a:r>
            <a:r>
              <a:rPr lang="en-US" sz="2800" dirty="0"/>
              <a:t>-2         </a:t>
            </a:r>
            <a:r>
              <a:rPr lang="en-US" sz="2800" dirty="0" smtClean="0"/>
              <a:t>-6</a:t>
            </a:r>
            <a:endParaRPr lang="ar-BH" sz="2800" dirty="0"/>
          </a:p>
          <a:p>
            <a:endParaRPr lang="ar-BH" sz="800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031104" y="1692322"/>
            <a:ext cx="0" cy="13784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/>
          <p:cNvSpPr/>
          <p:nvPr/>
        </p:nvSpPr>
        <p:spPr>
          <a:xfrm>
            <a:off x="10872490" y="1692322"/>
            <a:ext cx="45719" cy="13784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Left Bracket 18"/>
          <p:cNvSpPr/>
          <p:nvPr/>
        </p:nvSpPr>
        <p:spPr>
          <a:xfrm>
            <a:off x="7276531" y="1692322"/>
            <a:ext cx="75063" cy="137842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2144" y="3499049"/>
                <a:ext cx="2331492" cy="4851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BH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BH" b="0" i="1" smtClean="0">
                            <a:latin typeface="Cambria Math"/>
                          </a:rPr>
                          <m:t>−</m:t>
                        </m:r>
                        <m:r>
                          <a:rPr lang="ar-BH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ar-BH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ar-BH" dirty="0" smtClean="0"/>
                  <a:t> </a:t>
                </a:r>
                <a:r>
                  <a:rPr lang="en-US" dirty="0" smtClean="0"/>
                  <a:t>R2         </a:t>
                </a:r>
                <a:r>
                  <a:rPr lang="en-US" dirty="0" err="1" smtClean="0"/>
                  <a:t>R2</a:t>
                </a:r>
                <a:endParaRPr lang="ar-BH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44" y="3499049"/>
                <a:ext cx="2331492" cy="485197"/>
              </a:xfrm>
              <a:prstGeom prst="rect">
                <a:avLst/>
              </a:prstGeom>
              <a:blipFill rotWithShape="1">
                <a:blip r:embed="rId2"/>
                <a:stretch>
                  <a:fillRect b="-60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81785" y="3683715"/>
            <a:ext cx="293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69072" y="3553724"/>
                <a:ext cx="2331492" cy="4851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BH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BH" b="0" i="1" smtClean="0">
                            <a:latin typeface="Cambria Math"/>
                          </a:rPr>
                          <m:t>−</m:t>
                        </m:r>
                        <m:r>
                          <a:rPr lang="ar-BH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ar-BH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ar-BH" dirty="0" smtClean="0"/>
                  <a:t> </a:t>
                </a:r>
                <a:r>
                  <a:rPr lang="en-US" dirty="0" smtClean="0"/>
                  <a:t>R3         </a:t>
                </a:r>
                <a:r>
                  <a:rPr lang="en-US" dirty="0" err="1" smtClean="0"/>
                  <a:t>R3</a:t>
                </a:r>
                <a:endParaRPr lang="ar-BH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72" y="3553724"/>
                <a:ext cx="2331492" cy="485197"/>
              </a:xfrm>
              <a:prstGeom prst="rect">
                <a:avLst/>
              </a:prstGeom>
              <a:blipFill rotWithShape="1">
                <a:blip r:embed="rId3"/>
                <a:stretch>
                  <a:fillRect b="-60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8571931" y="3796322"/>
            <a:ext cx="293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60812" y="4189863"/>
            <a:ext cx="3330054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1           3         1           10</a:t>
            </a:r>
          </a:p>
          <a:p>
            <a:pPr algn="l" rtl="0"/>
            <a:r>
              <a:rPr lang="en-US" sz="2800" dirty="0"/>
              <a:t>0          </a:t>
            </a:r>
            <a:r>
              <a:rPr lang="en-US" sz="2800" dirty="0" smtClean="0"/>
              <a:t>1         </a:t>
            </a:r>
            <a:r>
              <a:rPr lang="en-US" sz="2800" dirty="0"/>
              <a:t>0          </a:t>
            </a:r>
            <a:r>
              <a:rPr lang="en-US" sz="2800" dirty="0" smtClean="0"/>
              <a:t>-2</a:t>
            </a:r>
            <a:endParaRPr lang="en-US" sz="2800" dirty="0"/>
          </a:p>
          <a:p>
            <a:pPr algn="l" rtl="0"/>
            <a:r>
              <a:rPr lang="en-US" sz="2800" dirty="0"/>
              <a:t>0          </a:t>
            </a:r>
            <a:r>
              <a:rPr lang="en-US" sz="2800" dirty="0" smtClean="0"/>
              <a:t>0       </a:t>
            </a:r>
            <a:r>
              <a:rPr lang="en-US" sz="2800" dirty="0"/>
              <a:t>-2      </a:t>
            </a:r>
            <a:r>
              <a:rPr lang="en-US" sz="2800" dirty="0" smtClean="0"/>
              <a:t>     -6</a:t>
            </a:r>
            <a:endParaRPr lang="ar-BH" sz="2800" dirty="0"/>
          </a:p>
          <a:p>
            <a:endParaRPr lang="ar-BH" sz="800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</p:txBody>
      </p:sp>
      <p:sp>
        <p:nvSpPr>
          <p:cNvPr id="27" name="Left Bracket 26"/>
          <p:cNvSpPr/>
          <p:nvPr/>
        </p:nvSpPr>
        <p:spPr>
          <a:xfrm>
            <a:off x="1806052" y="4267593"/>
            <a:ext cx="75063" cy="137842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ight Bracket 28"/>
          <p:cNvSpPr/>
          <p:nvPr/>
        </p:nvSpPr>
        <p:spPr>
          <a:xfrm>
            <a:off x="5244951" y="4267593"/>
            <a:ext cx="45719" cy="13784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TextBox 29"/>
          <p:cNvSpPr txBox="1"/>
          <p:nvPr/>
        </p:nvSpPr>
        <p:spPr>
          <a:xfrm>
            <a:off x="7699612" y="4253945"/>
            <a:ext cx="3240206" cy="25699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1           3    </a:t>
            </a:r>
            <a:r>
              <a:rPr lang="en-US" sz="2800" dirty="0" smtClean="0"/>
              <a:t>    </a:t>
            </a:r>
            <a:r>
              <a:rPr lang="en-US" sz="2800" dirty="0"/>
              <a:t>1           10</a:t>
            </a:r>
          </a:p>
          <a:p>
            <a:pPr algn="l" rtl="0"/>
            <a:r>
              <a:rPr lang="en-US" sz="2800" dirty="0"/>
              <a:t>0          </a:t>
            </a:r>
            <a:r>
              <a:rPr lang="en-US" sz="2800" dirty="0" smtClean="0"/>
              <a:t>1         </a:t>
            </a:r>
            <a:r>
              <a:rPr lang="en-US" sz="2800" dirty="0"/>
              <a:t>0          </a:t>
            </a:r>
            <a:r>
              <a:rPr lang="en-US" sz="2800" dirty="0" smtClean="0"/>
              <a:t>  2</a:t>
            </a:r>
            <a:endParaRPr lang="en-US" sz="2800" dirty="0"/>
          </a:p>
          <a:p>
            <a:pPr algn="l" rtl="0"/>
            <a:r>
              <a:rPr lang="en-US" sz="2800" dirty="0"/>
              <a:t>0          </a:t>
            </a:r>
            <a:r>
              <a:rPr lang="en-US" sz="2800" dirty="0" smtClean="0"/>
              <a:t>0        1              3</a:t>
            </a:r>
            <a:endParaRPr lang="ar-BH" sz="2800" dirty="0"/>
          </a:p>
          <a:p>
            <a:endParaRPr lang="ar-BH" sz="500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  <a:p>
            <a:endParaRPr lang="ar-BH" dirty="0"/>
          </a:p>
        </p:txBody>
      </p:sp>
      <p:sp>
        <p:nvSpPr>
          <p:cNvPr id="31" name="Left Bracket 30"/>
          <p:cNvSpPr/>
          <p:nvPr/>
        </p:nvSpPr>
        <p:spPr>
          <a:xfrm>
            <a:off x="7351594" y="4294888"/>
            <a:ext cx="75063" cy="137842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Right Bracket 31"/>
          <p:cNvSpPr/>
          <p:nvPr/>
        </p:nvSpPr>
        <p:spPr>
          <a:xfrm>
            <a:off x="10942093" y="4267593"/>
            <a:ext cx="45719" cy="13784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33" name="Straight Connector 32"/>
          <p:cNvCxnSpPr/>
          <p:nvPr/>
        </p:nvCxnSpPr>
        <p:spPr>
          <a:xfrm>
            <a:off x="4508311" y="4253945"/>
            <a:ext cx="0" cy="13784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16486" y="4294888"/>
            <a:ext cx="0" cy="13784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1815023">
            <a:off x="7365895" y="4795613"/>
            <a:ext cx="2552131" cy="295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Right Triangle 35"/>
          <p:cNvSpPr/>
          <p:nvPr/>
        </p:nvSpPr>
        <p:spPr>
          <a:xfrm>
            <a:off x="7671179" y="4526024"/>
            <a:ext cx="1801504" cy="1187439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143752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670</Words>
  <Application>Microsoft Office PowerPoint</Application>
  <PresentationFormat>Custom</PresentationFormat>
  <Paragraphs>128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HDOfficeLightV0</vt:lpstr>
      <vt:lpstr>Parallax</vt:lpstr>
      <vt:lpstr>Gauss </vt:lpstr>
      <vt:lpstr>PowerPoint Presentation</vt:lpstr>
      <vt:lpstr>PowerPoint Presentation</vt:lpstr>
      <vt:lpstr>PowerPoint Presentation</vt:lpstr>
      <vt:lpstr>Carl Friedrich Gauss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reem.sendala@hotmail.com</cp:lastModifiedBy>
  <cp:revision>46</cp:revision>
  <dcterms:created xsi:type="dcterms:W3CDTF">2015-03-28T15:01:12Z</dcterms:created>
  <dcterms:modified xsi:type="dcterms:W3CDTF">2015-04-03T15:09:00Z</dcterms:modified>
</cp:coreProperties>
</file>