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9" r:id="rId9"/>
    <p:sldId id="263" r:id="rId10"/>
    <p:sldId id="264" r:id="rId11"/>
    <p:sldId id="267" r:id="rId12"/>
    <p:sldId id="265" r:id="rId13"/>
    <p:sldId id="266" r:id="rId14"/>
    <p:sldId id="261" r:id="rId15"/>
    <p:sldId id="262" r:id="rId16"/>
    <p:sldId id="260" r:id="rId17"/>
  </p:sldIdLst>
  <p:sldSz cx="9144000" cy="6858000" type="screen4x3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24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761A4-5BA0-4E18-944A-28FA73297AB1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32840B-9218-49AE-910B-8BCA5ED79705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4637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http://cdn.kutasoftware.com/Worksheets/Calc/06%20-%20Approximating%20Area%20Under%20Curve.pdf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C63A1-B459-421D-8715-9CAA932261B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8F12-9EE9-4A2B-9BCB-DFCD821B47A9}" type="datetimeFigureOut">
              <a:rPr lang="ar-BH" smtClean="0"/>
              <a:pPr/>
              <a:t>19/06/1436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3357-B113-4AAD-88FD-F93E67ED9618}" type="slidenum">
              <a:rPr lang="ar-BH" smtClean="0"/>
              <a:pPr/>
              <a:t>‹#›</a:t>
            </a:fld>
            <a:endParaRPr lang="ar-B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nus_(mathematics)" TargetMode="External"/><Relationship Id="rId3" Type="http://schemas.openxmlformats.org/officeDocument/2006/relationships/hyperlink" Target="http://riemanncenter.de/riemann.html" TargetMode="External"/><Relationship Id="rId7" Type="http://schemas.openxmlformats.org/officeDocument/2006/relationships/hyperlink" Target="http://dictionary.reference.com/browse/topology" TargetMode="External"/><Relationship Id="rId2" Type="http://schemas.openxmlformats.org/officeDocument/2006/relationships/hyperlink" Target="https://www.youtube.com/watch?v=zLW96keCzW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n.kutasoftware.com/Worksheets/Calc/06%20-%20Approximating%20Area%20Under%20Curve.pdf" TargetMode="External"/><Relationship Id="rId5" Type="http://schemas.openxmlformats.org/officeDocument/2006/relationships/hyperlink" Target="http://www.britannica.com/EBchecked/topic/503201/Bernhard-Riemann" TargetMode="External"/><Relationship Id="rId4" Type="http://schemas.openxmlformats.org/officeDocument/2006/relationships/hyperlink" Target="http://www.nndb.com/people/359/000087098/" TargetMode="External"/><Relationship Id="rId9" Type="http://schemas.openxmlformats.org/officeDocument/2006/relationships/hyperlink" Target="http://www.ams.org/notices/200906/rtx090600713p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5984" y="4500570"/>
          <a:ext cx="4685080" cy="19223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6616"/>
                <a:gridCol w="1968464"/>
              </a:tblGrid>
              <a:tr h="2930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Done By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ST.ID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30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- </a:t>
                      </a:r>
                      <a:r>
                        <a:rPr lang="en-US" sz="1200" b="1" dirty="0" err="1" smtClean="0"/>
                        <a:t>Hawra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Jameel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Jassim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20121528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30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- </a:t>
                      </a:r>
                      <a:r>
                        <a:rPr lang="en-US" sz="1200" b="1" dirty="0" err="1" smtClean="0"/>
                        <a:t>Kawther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Sayed</a:t>
                      </a:r>
                      <a:r>
                        <a:rPr lang="en-US" sz="1200" b="1" baseline="0" dirty="0" smtClean="0"/>
                        <a:t> Ahmad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20113367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30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-Maria Mohammed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20120982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303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- </a:t>
                      </a:r>
                      <a:r>
                        <a:rPr lang="en-US" sz="1200" b="1" dirty="0" err="1" smtClean="0"/>
                        <a:t>Masooma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Aamer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20122659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7609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Instructor:</a:t>
                      </a:r>
                    </a:p>
                    <a:p>
                      <a:pPr algn="l"/>
                      <a:r>
                        <a:rPr lang="en-US" sz="1200" b="1" dirty="0" smtClean="0"/>
                        <a:t>Dr. Abdullah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Eid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57224" y="2285992"/>
            <a:ext cx="73708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Bernhard Riemann</a:t>
            </a:r>
          </a:p>
        </p:txBody>
      </p:sp>
      <p:pic>
        <p:nvPicPr>
          <p:cNvPr id="8" name="Picture 7" descr="_384575[1].jpg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85728"/>
            <a:ext cx="642942" cy="794962"/>
          </a:xfrm>
          <a:prstGeom prst="rect">
            <a:avLst/>
          </a:prstGeom>
        </p:spPr>
      </p:pic>
      <p:pic>
        <p:nvPicPr>
          <p:cNvPr id="9" name="Picture 8" descr="images[2].jpg"/>
          <p:cNvPicPr/>
          <p:nvPr/>
        </p:nvPicPr>
        <p:blipFill>
          <a:blip r:embed="rId3" cstate="print">
            <a:clrChange>
              <a:clrFrom>
                <a:srgbClr val="FFF4FB"/>
              </a:clrFrom>
              <a:clrTo>
                <a:srgbClr val="FFF4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357166"/>
            <a:ext cx="714380" cy="65206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00430" y="357166"/>
            <a:ext cx="2512870" cy="714381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parajita" pitchFamily="34" charset="0"/>
                <a:ea typeface="Arial" pitchFamily="34" charset="0"/>
                <a:cs typeface="Arial" pitchFamily="34" charset="0"/>
              </a:rPr>
              <a:t>University of Bahrain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parajita" pitchFamily="34" charset="0"/>
                <a:ea typeface="Arial" pitchFamily="34" charset="0"/>
                <a:cs typeface="Arial" pitchFamily="34" charset="0"/>
              </a:rPr>
              <a:t>Bahrain Teachers College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30588" y="980728"/>
                <a:ext cx="7200800" cy="4804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𝐿𝑛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𝑚𝑖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GB" sz="3200" dirty="0" smtClean="0"/>
                  <a:t>     </a:t>
                </a:r>
                <a:r>
                  <a:rPr lang="en-GB" sz="3200" dirty="0" err="1" smtClean="0"/>
                  <a:t>i</a:t>
                </a:r>
                <a:r>
                  <a:rPr lang="en-GB" sz="3200" dirty="0" smtClean="0"/>
                  <a:t>= 1,2,3,4 </a:t>
                </a:r>
              </a:p>
              <a:p>
                <a:pPr algn="ctr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𝐿𝑛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3200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3200" dirty="0" smtClean="0"/>
                  <a:t> = </a:t>
                </a:r>
              </a:p>
              <a:p>
                <a:pPr algn="ctr" rtl="0">
                  <a:lnSpc>
                    <a:spcPct val="150000"/>
                  </a:lnSpc>
                </a:pPr>
                <a:r>
                  <a:rPr lang="en-US" sz="3200" dirty="0" smtClean="0"/>
                  <a:t>3(1) + 2(1) + 2(1) + 3(1) = </a:t>
                </a:r>
              </a:p>
              <a:p>
                <a:pPr algn="ctr" rtl="0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Ln= 3 + 2+ 2 + 3= 10 </a:t>
                </a:r>
                <a:endParaRPr lang="en-GB" dirty="0" smtClean="0"/>
              </a:p>
              <a:p>
                <a:pPr algn="l" rtl="0"/>
                <a:endParaRPr lang="en-GB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88" y="980728"/>
                <a:ext cx="7200800" cy="48043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71600" y="1144888"/>
                <a:ext cx="7200800" cy="4804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𝑈𝑛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</a:rPr>
                          <m:t>𝑚𝑖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GB" sz="3200" dirty="0" smtClean="0"/>
                  <a:t>     </a:t>
                </a:r>
                <a:r>
                  <a:rPr lang="en-GB" sz="3200" dirty="0" err="1" smtClean="0"/>
                  <a:t>i</a:t>
                </a:r>
                <a:r>
                  <a:rPr lang="en-GB" sz="3200" dirty="0" smtClean="0"/>
                  <a:t>= 1,2,3,4 </a:t>
                </a:r>
              </a:p>
              <a:p>
                <a:pPr algn="ctr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𝑈𝑛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sz="3200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3200" dirty="0" smtClean="0"/>
                  <a:t> = </a:t>
                </a:r>
              </a:p>
              <a:p>
                <a:pPr algn="ctr" rtl="0">
                  <a:lnSpc>
                    <a:spcPct val="150000"/>
                  </a:lnSpc>
                </a:pPr>
                <a:r>
                  <a:rPr lang="en-US" sz="3200" dirty="0" smtClean="0"/>
                  <a:t>4(1) + 3(1) + 3(1) + 6(1) = </a:t>
                </a:r>
              </a:p>
              <a:p>
                <a:pPr algn="ctr" rtl="0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Un= 4 + 3+ 3 + 6= 16</a:t>
                </a:r>
                <a:endParaRPr lang="en-GB" dirty="0" smtClean="0"/>
              </a:p>
              <a:p>
                <a:pPr algn="l" rtl="0"/>
                <a:endParaRPr lang="en-GB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44888"/>
                <a:ext cx="7200800" cy="48043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208" y="188640"/>
                <a:ext cx="8507263" cy="108966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rtl="0"/>
                <a:r>
                  <a:rPr lang="en-GB" sz="20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Exercise</a:t>
                </a:r>
                <a:r>
                  <a:rPr lang="en-GB" dirty="0" smtClean="0">
                    <a:latin typeface="Century Gothic" panose="020B0502020202020204" pitchFamily="34" charset="0"/>
                  </a:rPr>
                  <a:t>: Use Lower and Upper Riemann sum to Approximate the area under the curve over the given interval using 3 left endpoint rectangles.</a:t>
                </a:r>
                <a:endParaRPr lang="en-GB" dirty="0">
                  <a:latin typeface="Century Gothic" panose="020B0502020202020204" pitchFamily="34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;[−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8" y="188640"/>
                <a:ext cx="8507263" cy="1089660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83" y="1412776"/>
            <a:ext cx="5304912" cy="52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392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8208"/>
                <a:ext cx="2664296" cy="2226816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000" dirty="0" smtClean="0"/>
              </a:p>
              <a:p>
                <a:pPr marL="0" indent="0" algn="l" rtl="0">
                  <a:buNone/>
                </a:pPr>
                <a:endParaRPr lang="en-GB" sz="20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𝐿𝑛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 smtClean="0"/>
              </a:p>
              <a:p>
                <a:pPr marL="0" indent="0" algn="l" rtl="0">
                  <a:buNone/>
                </a:pPr>
                <a:endParaRPr lang="en-GB" sz="2400" dirty="0" smtClean="0"/>
              </a:p>
              <a:p>
                <a:pPr marL="0" indent="0" algn="l" rtl="0">
                  <a:buNone/>
                </a:pPr>
                <a:endParaRPr lang="en-GB" dirty="0" smtClean="0"/>
              </a:p>
              <a:p>
                <a:pPr marL="0" indent="0" algn="l" rtl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8208"/>
                <a:ext cx="2664296" cy="22268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923928" y="1706240"/>
                <a:ext cx="4860540" cy="16507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706240"/>
                <a:ext cx="4860540" cy="16507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51520" y="4005064"/>
                <a:ext cx="2664296" cy="222681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0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0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5064"/>
                <a:ext cx="2664296" cy="2226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923928" y="4254376"/>
                <a:ext cx="4860540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sz="2400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 smtClean="0"/>
              </a:p>
              <a:p>
                <a:pPr marL="0" indent="0" algn="l" rtl="0">
                  <a:buFont typeface="Arial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54376"/>
                <a:ext cx="4860540" cy="172819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3"/>
          <p:cNvSpPr txBox="1">
            <a:spLocks/>
          </p:cNvSpPr>
          <p:nvPr/>
        </p:nvSpPr>
        <p:spPr>
          <a:xfrm>
            <a:off x="1043608" y="300280"/>
            <a:ext cx="7027144" cy="625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Solution</a:t>
            </a:r>
            <a:endParaRPr lang="en-GB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59832" y="2276872"/>
            <a:ext cx="648072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3093566" y="4866444"/>
            <a:ext cx="648072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11710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Do you have any questions? </a:t>
            </a:r>
            <a:endParaRPr lang="ar-BH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28" y="2744793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Thank you for listening  </a:t>
            </a:r>
            <a:endParaRPr lang="ar-BH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48" y="571480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References </a:t>
            </a:r>
            <a:endParaRPr lang="en-GB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571612"/>
            <a:ext cx="8640960" cy="5286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buFont typeface="Wingdings" pitchFamily="2" charset="2"/>
              <a:buChar char="§"/>
            </a:pPr>
            <a:r>
              <a:rPr lang="ar-BH" dirty="0" smtClean="0"/>
              <a:t> </a:t>
            </a:r>
            <a:r>
              <a:rPr lang="en-US" u="sng" dirty="0" smtClean="0">
                <a:hlinkClick r:id="rId2"/>
              </a:rPr>
              <a:t>https://www.youtube.com/watch?v=zLW96keCzW0</a:t>
            </a: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C00000"/>
                </a:solidFill>
                <a:hlinkClick r:id="rId3"/>
              </a:rPr>
              <a:t> Riemann Center for Geometry and Physics (2013) Retrieved from http://riemanncenter.de/riemann.html</a:t>
            </a:r>
            <a:endParaRPr lang="en-US" i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 </a:t>
            </a:r>
            <a:r>
              <a:rPr lang="en-US" i="1" u="sng" dirty="0" smtClean="0">
                <a:solidFill>
                  <a:srgbClr val="7030A0"/>
                </a:solidFill>
              </a:rPr>
              <a:t>NNDB(2014) Retrieved from: </a:t>
            </a:r>
            <a:r>
              <a:rPr lang="en-US" i="1" u="sng" dirty="0" smtClean="0">
                <a:solidFill>
                  <a:srgbClr val="7030A0"/>
                </a:solidFill>
                <a:hlinkClick r:id="rId4"/>
              </a:rPr>
              <a:t>http://www.nndb.com/people/359/000087098/</a:t>
            </a:r>
            <a:endParaRPr lang="en-US" i="1" u="sng" dirty="0" smtClean="0">
              <a:solidFill>
                <a:srgbClr val="7030A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Jeremy John Gray. 2014. </a:t>
            </a:r>
            <a:r>
              <a:rPr lang="en-US" i="1" dirty="0" smtClean="0"/>
              <a:t>Encyclopedia Britannica </a:t>
            </a:r>
            <a:r>
              <a:rPr lang="en-US" dirty="0" smtClean="0"/>
              <a:t>. [ONLINE] Available </a:t>
            </a:r>
            <a:r>
              <a:rPr lang="en-US" dirty="0" err="1" smtClean="0"/>
              <a:t>at:</a:t>
            </a:r>
            <a:r>
              <a:rPr lang="en-US" u="sng" dirty="0" err="1" smtClean="0">
                <a:hlinkClick r:id="rId5"/>
              </a:rPr>
              <a:t>http</a:t>
            </a:r>
            <a:r>
              <a:rPr lang="en-US" u="sng" dirty="0" smtClean="0">
                <a:hlinkClick r:id="rId5"/>
              </a:rPr>
              <a:t>://</a:t>
            </a:r>
            <a:r>
              <a:rPr lang="en-US" u="sng" dirty="0" err="1" smtClean="0">
                <a:hlinkClick r:id="rId5"/>
              </a:rPr>
              <a:t>www.britannica.com</a:t>
            </a:r>
            <a:r>
              <a:rPr lang="en-US" u="sng" dirty="0" smtClean="0">
                <a:hlinkClick r:id="rId5"/>
              </a:rPr>
              <a:t>/</a:t>
            </a:r>
            <a:r>
              <a:rPr lang="en-US" u="sng" dirty="0" err="1" smtClean="0">
                <a:hlinkClick r:id="rId5"/>
              </a:rPr>
              <a:t>EBchecked</a:t>
            </a:r>
            <a:r>
              <a:rPr lang="en-US" u="sng" dirty="0" smtClean="0">
                <a:hlinkClick r:id="rId5"/>
              </a:rPr>
              <a:t>/topic/503201/Bernhard-Riemann</a:t>
            </a:r>
            <a:r>
              <a:rPr lang="en-US" dirty="0" smtClean="0"/>
              <a:t>. [Accessed 28 March 15].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(2006). Retrieved from </a:t>
            </a:r>
            <a:r>
              <a:rPr lang="en-US" altLang="en-US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kuta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software: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http://cdn.kutasoftware.com/Worksheets/Calc/06%20-%20Approximating%20Area%20Under%20Curve.pdf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Online </a:t>
            </a: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Dictionary </a:t>
            </a:r>
          </a:p>
          <a:p>
            <a:pPr lvl="0" algn="l" rtl="0"/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hlinkClick r:id="rId7"/>
              </a:rPr>
              <a:t>http://dictionary.reference.com/browse/topology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Pictures from 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hlinkClick r:id="rId8"/>
              </a:rPr>
              <a:t>http://en.wikipedia.org/wiki/Genus_(mathematics)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0" algn="l" rtl="0"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/>
              <a:t>Friedrich E. P. </a:t>
            </a:r>
            <a:r>
              <a:rPr lang="en-US" sz="1600" dirty="0" err="1" smtClean="0"/>
              <a:t>Hirzebruch</a:t>
            </a:r>
            <a:r>
              <a:rPr lang="en-US" sz="1600" dirty="0" smtClean="0"/>
              <a:t> and Matthias </a:t>
            </a:r>
            <a:r>
              <a:rPr lang="en-US" sz="1600" dirty="0" err="1" smtClean="0"/>
              <a:t>Kreck</a:t>
            </a:r>
            <a:r>
              <a:rPr lang="en-US" sz="1600" dirty="0" smtClean="0"/>
              <a:t>. 2009. </a:t>
            </a:r>
            <a:r>
              <a:rPr lang="en-US" sz="1600" i="1" dirty="0" smtClean="0"/>
              <a:t>On the Concept of Genus in Topology and Complex Analysis</a:t>
            </a:r>
            <a:r>
              <a:rPr lang="en-US" sz="1600" dirty="0" smtClean="0"/>
              <a:t>. [ONLINE] Available at: </a:t>
            </a:r>
            <a:r>
              <a:rPr lang="en-US" sz="1600" u="sng" dirty="0" smtClean="0">
                <a:hlinkClick r:id="rId9"/>
              </a:rPr>
              <a:t>http://www.ams.org/notices/200906/rtx090600713p.pdf</a:t>
            </a:r>
            <a:r>
              <a:rPr lang="en-US" sz="1600" dirty="0" smtClean="0"/>
              <a:t>. [Accessed 04 April 15].</a:t>
            </a: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l" rtl="0">
              <a:buFontTx/>
              <a:buChar char="-"/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27584" y="548680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is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Bernhard Riemann?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24" y="1857364"/>
            <a:ext cx="7429552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Name: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Georg Friedrich Bernhard Riemann.</a:t>
            </a: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Nationality :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Germany.</a:t>
            </a: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Born on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September 17, 1826 AD , </a:t>
            </a:r>
            <a:r>
              <a:rPr lang="en-US" sz="2400" dirty="0" err="1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Breselenz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.</a:t>
            </a: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Died</a:t>
            </a:r>
            <a:r>
              <a:rPr lang="en-US" sz="2400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July 20 ,1866 AD in Italy </a:t>
            </a: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Famous as : 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Mathematician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 </a:t>
            </a:r>
          </a:p>
          <a:p>
            <a:pPr marL="285750" indent="-285750" algn="ctr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fields in : </a:t>
            </a:r>
            <a:r>
              <a:rPr lang="en-US" sz="240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mathematics and physics </a:t>
            </a:r>
          </a:p>
          <a:p>
            <a:pPr algn="ctr"/>
            <a:endParaRPr lang="ar-BH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57224" y="571480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Contribution and Achievement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7224" y="1857364"/>
            <a:ext cx="7429552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buFontTx/>
              <a:buChar char="-"/>
            </a:pPr>
            <a:r>
              <a:rPr lang="en-US" dirty="0" smtClean="0">
                <a:latin typeface="Bookman Old Style" pitchFamily="18" charset="0"/>
              </a:rPr>
              <a:t>He made important contributions to the </a:t>
            </a:r>
            <a:r>
              <a:rPr lang="en-US" u="sng" dirty="0" smtClean="0">
                <a:latin typeface="Bookman Old Style" pitchFamily="18" charset="0"/>
              </a:rPr>
              <a:t>theory of functions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en-US" u="sng" dirty="0" smtClean="0">
                <a:solidFill>
                  <a:schemeClr val="tx1"/>
                </a:solidFill>
                <a:latin typeface="Bookman Old Style" pitchFamily="18" charset="0"/>
              </a:rPr>
              <a:t>complex analysis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 , and </a:t>
            </a:r>
            <a:r>
              <a:rPr lang="en-US" u="sng" dirty="0" smtClean="0">
                <a:solidFill>
                  <a:schemeClr val="tx1"/>
                </a:solidFill>
                <a:latin typeface="Bookman Old Style" pitchFamily="18" charset="0"/>
              </a:rPr>
              <a:t>numbers theory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 algn="ctr" rtl="0"/>
            <a:endParaRPr lang="en-US" dirty="0" smtClean="0"/>
          </a:p>
          <a:p>
            <a:pPr algn="l" rtl="0"/>
            <a:r>
              <a:rPr lang="en-US" dirty="0" smtClean="0">
                <a:latin typeface="Bookman Old Style" pitchFamily="18" charset="0"/>
              </a:rPr>
              <a:t>- He introduced a way of generalizing the study of polynomial equations in two real variables to the case of two complex variables.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 + </a:t>
            </a:r>
            <a:r>
              <a:rPr lang="en-US" sz="2400" i="1" dirty="0" err="1" smtClean="0">
                <a:solidFill>
                  <a:srgbClr val="FF0000"/>
                </a:solidFill>
              </a:rPr>
              <a:t>iy</a:t>
            </a:r>
            <a:r>
              <a:rPr lang="en-US" sz="2400" dirty="0" smtClean="0">
                <a:solidFill>
                  <a:srgbClr val="FF0000"/>
                </a:solidFill>
              </a:rPr>
              <a:t>(where 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 = √(−1))</a:t>
            </a:r>
          </a:p>
          <a:p>
            <a:pPr algn="ctr" rtl="0"/>
            <a:endParaRPr lang="en-US" sz="2400" dirty="0" smtClean="0"/>
          </a:p>
          <a:p>
            <a:pPr algn="l" rtl="0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- He made the first significant uses of Topology in mathematics.</a:t>
            </a:r>
          </a:p>
          <a:p>
            <a:pPr algn="ctr"/>
            <a:endParaRPr lang="ar-BH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27584" y="260648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Contribution and Achievement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1124744"/>
            <a:ext cx="5239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Topology of surface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3568" y="2276872"/>
            <a:ext cx="7992888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Topology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 study of those properties of geometric forms that remain </a:t>
            </a:r>
          </a:p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Invariant under certain transformations, as bending or stretching.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4365104"/>
            <a:ext cx="73356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Riemann showed how such surfaces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can be classified by a number (genus).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99592" y="260648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Contribution and Achievement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1196752"/>
            <a:ext cx="5239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Topology of surface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3608" y="2348880"/>
            <a:ext cx="7429552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haroni" panose="02010803020104030203" pitchFamily="2" charset="-79"/>
              </a:rPr>
              <a:t>Genus: </a:t>
            </a:r>
            <a:r>
              <a:rPr lang="en-US" sz="2000" dirty="0" smtClean="0">
                <a:latin typeface="Bookman Old Style" pitchFamily="18" charset="0"/>
              </a:rPr>
              <a:t>The maximal number of closed curves that can be drawn on the surface without splitting it into separate pieces</a:t>
            </a:r>
            <a:r>
              <a:rPr lang="en-US" sz="2400" dirty="0" smtClean="0">
                <a:latin typeface="Bookman Old Style" pitchFamily="18" charset="0"/>
              </a:rPr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  <a:cs typeface="Aharoni" panose="02010803020104030203" pitchFamily="2" charset="-79"/>
              </a:rPr>
              <a:t>* Genus: ( The number of holes )</a:t>
            </a:r>
            <a:endParaRPr lang="en-US" sz="20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/>
            <a:endParaRPr lang="ar-BH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5085184"/>
            <a:ext cx="1619672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haroni" panose="02010803020104030203" pitchFamily="2" charset="-79"/>
              </a:rPr>
              <a:t>Genus used in:</a:t>
            </a:r>
          </a:p>
          <a:p>
            <a:pPr algn="l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endParaRPr lang="en-US" sz="2400" dirty="0" smtClean="0">
              <a:latin typeface="Baskerville Old Face" panose="02020602080505020303" pitchFamily="18" charset="0"/>
              <a:cs typeface="Aharoni" panose="02010803020104030203" pitchFamily="2" charset="-79"/>
            </a:endParaRPr>
          </a:p>
          <a:p>
            <a:pPr algn="ctr"/>
            <a:endParaRPr lang="ar-BH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085184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Tx/>
              <a:buChar char="-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theory          -Areas    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Topology       -Complex analysis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99592" y="260648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Contribution and Achievement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1196752"/>
            <a:ext cx="5239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Topology of surface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988840"/>
            <a:ext cx="2593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Examples: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584" y="4725144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Genus = 0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79912" y="5085184"/>
            <a:ext cx="180020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Genus = 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16216" y="4941168"/>
            <a:ext cx="16561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Genus = 2 </a:t>
            </a:r>
            <a:endParaRPr lang="en-US" dirty="0"/>
          </a:p>
        </p:txBody>
      </p:sp>
      <p:pic>
        <p:nvPicPr>
          <p:cNvPr id="1026" name="Picture 2" descr="http://upload.wikimedia.org/wikipedia/commons/thumb/7/70/Sphere_filled_blue.svg/100px-Sphere_filled_blu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1728192" cy="1872208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9/9f/Torus_illustration.png/100px-Torus_illust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180020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upload.wikimedia.org/wikipedia/commons/thumb/b/bc/Double_torus_illustration.png/91px-Double_torus_illust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276872"/>
            <a:ext cx="1514847" cy="209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ug and Torus morp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286000" cy="2286001"/>
          </a:xfrm>
          <a:prstGeom prst="rect">
            <a:avLst/>
          </a:prstGeom>
          <a:noFill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99592" y="260648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Contribution and Achievement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1196752"/>
            <a:ext cx="5239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Topology of surface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293096"/>
            <a:ext cx="5004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How that match with Universality properties ?</a:t>
            </a:r>
            <a:endParaRPr lang="en-US" sz="2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2636912"/>
            <a:ext cx="3456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What about the genus of cup 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57224" y="571480"/>
            <a:ext cx="7653536" cy="73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</a:pPr>
            <a:r>
              <a:rPr lang="en-GB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One of his important Achievement</a:t>
            </a:r>
            <a:endParaRPr lang="en-GB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5918" y="2643182"/>
            <a:ext cx="5500726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t"/>
            <a:r>
              <a:rPr lang="en-US" sz="4400" dirty="0" smtClean="0">
                <a:solidFill>
                  <a:srgbClr val="FF0000"/>
                </a:solidFill>
              </a:rPr>
              <a:t>Approximation of area </a:t>
            </a:r>
            <a:r>
              <a:rPr lang="en-US" sz="4400" dirty="0" smtClean="0">
                <a:solidFill>
                  <a:srgbClr val="FF0000"/>
                </a:solidFill>
              </a:rPr>
              <a:t>upper and lower Riemann Sum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786" y="1357298"/>
            <a:ext cx="742955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Approximate the area under the curve using </a:t>
            </a:r>
            <a:r>
              <a:rPr lang="en-US" b="1" u="sng" dirty="0" smtClean="0">
                <a:solidFill>
                  <a:srgbClr val="00B050"/>
                </a:solidFill>
              </a:rPr>
              <a:t>“lower and upper Riemann sum” .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91114"/>
            <a:ext cx="613251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681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have any questions? </vt:lpstr>
      <vt:lpstr>Thank you for listening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20120982</cp:lastModifiedBy>
  <cp:revision>12</cp:revision>
  <dcterms:created xsi:type="dcterms:W3CDTF">2015-03-28T05:50:10Z</dcterms:created>
  <dcterms:modified xsi:type="dcterms:W3CDTF">2015-04-08T05:50:03Z</dcterms:modified>
</cp:coreProperties>
</file>